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6"/>
  </p:notesMasterIdLst>
  <p:sldIdLst>
    <p:sldId id="256" r:id="rId2"/>
    <p:sldId id="288" r:id="rId3"/>
    <p:sldId id="284" r:id="rId4"/>
    <p:sldId id="280" r:id="rId5"/>
    <p:sldId id="281" r:id="rId6"/>
    <p:sldId id="285" r:id="rId7"/>
    <p:sldId id="295" r:id="rId8"/>
    <p:sldId id="335" r:id="rId9"/>
    <p:sldId id="290" r:id="rId10"/>
    <p:sldId id="299" r:id="rId11"/>
    <p:sldId id="320" r:id="rId12"/>
    <p:sldId id="337" r:id="rId13"/>
    <p:sldId id="336" r:id="rId14"/>
    <p:sldId id="338" r:id="rId15"/>
    <p:sldId id="331" r:id="rId16"/>
    <p:sldId id="316" r:id="rId17"/>
    <p:sldId id="307" r:id="rId18"/>
    <p:sldId id="303" r:id="rId19"/>
    <p:sldId id="308" r:id="rId20"/>
    <p:sldId id="302" r:id="rId21"/>
    <p:sldId id="304" r:id="rId22"/>
    <p:sldId id="305" r:id="rId23"/>
    <p:sldId id="309" r:id="rId24"/>
    <p:sldId id="326" r:id="rId25"/>
    <p:sldId id="600" r:id="rId26"/>
    <p:sldId id="317" r:id="rId27"/>
    <p:sldId id="318" r:id="rId28"/>
    <p:sldId id="601" r:id="rId29"/>
    <p:sldId id="323" r:id="rId30"/>
    <p:sldId id="324" r:id="rId31"/>
    <p:sldId id="325" r:id="rId32"/>
    <p:sldId id="339" r:id="rId33"/>
    <p:sldId id="340" r:id="rId34"/>
    <p:sldId id="341" r:id="rId35"/>
    <p:sldId id="342" r:id="rId36"/>
    <p:sldId id="298" r:id="rId37"/>
    <p:sldId id="297" r:id="rId38"/>
    <p:sldId id="327" r:id="rId39"/>
    <p:sldId id="328" r:id="rId40"/>
    <p:sldId id="287" r:id="rId41"/>
    <p:sldId id="334" r:id="rId42"/>
    <p:sldId id="329" r:id="rId43"/>
    <p:sldId id="330" r:id="rId44"/>
    <p:sldId id="333" r:id="rId45"/>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F7F7F"/>
    <a:srgbClr val="00B050"/>
    <a:srgbClr val="FDC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84" autoAdjust="0"/>
    <p:restoredTop sz="94226" autoAdjust="0"/>
  </p:normalViewPr>
  <p:slideViewPr>
    <p:cSldViewPr snapToGrid="0">
      <p:cViewPr varScale="1">
        <p:scale>
          <a:sx n="119" d="100"/>
          <a:sy n="119" d="100"/>
        </p:scale>
        <p:origin x="31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5A5DF-2C94-4F7E-AAA6-B31AAB6BB737}" type="datetimeFigureOut">
              <a:rPr lang="nl-NL" smtClean="0"/>
              <a:t>15-10-18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FCE8C-42D9-43C6-BADD-EC45F87C0893}" type="slidenum">
              <a:rPr lang="nl-NL" smtClean="0"/>
              <a:t>‹#›</a:t>
            </a:fld>
            <a:endParaRPr lang="nl-NL"/>
          </a:p>
        </p:txBody>
      </p:sp>
    </p:spTree>
    <p:extLst>
      <p:ext uri="{BB962C8B-B14F-4D97-AF65-F5344CB8AC3E}">
        <p14:creationId xmlns:p14="http://schemas.microsoft.com/office/powerpoint/2010/main" val="1323480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demo of the </a:t>
            </a:r>
            <a:r>
              <a:rPr lang="en-US" dirty="0" err="1"/>
              <a:t>Webshop</a:t>
            </a:r>
            <a:r>
              <a:rPr lang="en-US" dirty="0"/>
              <a:t> - from customers signs and browses the products catalog to check out of the shopping basket, composing the order with delivery details and submitting the order; then checking the invoices and perhaps making the payment, reviewing the loyalty points and status and finally checking on the order progress (as the order gets picked, shipped and finally delivered).</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4</a:t>
            </a:fld>
            <a:endParaRPr lang="nl-NL"/>
          </a:p>
        </p:txBody>
      </p:sp>
    </p:spTree>
    <p:extLst>
      <p:ext uri="{BB962C8B-B14F-4D97-AF65-F5344CB8AC3E}">
        <p14:creationId xmlns:p14="http://schemas.microsoft.com/office/powerpoint/2010/main" val="321281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5</a:t>
            </a:fld>
            <a:endParaRPr lang="nl-NL"/>
          </a:p>
        </p:txBody>
      </p:sp>
    </p:spTree>
    <p:extLst>
      <p:ext uri="{BB962C8B-B14F-4D97-AF65-F5344CB8AC3E}">
        <p14:creationId xmlns:p14="http://schemas.microsoft.com/office/powerpoint/2010/main" val="1947860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6</a:t>
            </a:fld>
            <a:endParaRPr lang="nl-NL"/>
          </a:p>
        </p:txBody>
      </p:sp>
    </p:spTree>
    <p:extLst>
      <p:ext uri="{BB962C8B-B14F-4D97-AF65-F5344CB8AC3E}">
        <p14:creationId xmlns:p14="http://schemas.microsoft.com/office/powerpoint/2010/main" val="20654953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9</a:t>
            </a:fld>
            <a:endParaRPr lang="nl-NL"/>
          </a:p>
        </p:txBody>
      </p:sp>
    </p:spTree>
    <p:extLst>
      <p:ext uri="{BB962C8B-B14F-4D97-AF65-F5344CB8AC3E}">
        <p14:creationId xmlns:p14="http://schemas.microsoft.com/office/powerpoint/2010/main" val="74114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10</a:t>
            </a:fld>
            <a:endParaRPr lang="nl-NL"/>
          </a:p>
        </p:txBody>
      </p:sp>
    </p:spTree>
    <p:extLst>
      <p:ext uri="{BB962C8B-B14F-4D97-AF65-F5344CB8AC3E}">
        <p14:creationId xmlns:p14="http://schemas.microsoft.com/office/powerpoint/2010/main" val="53018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11</a:t>
            </a:fld>
            <a:endParaRPr lang="nl-NL"/>
          </a:p>
        </p:txBody>
      </p:sp>
    </p:spTree>
    <p:extLst>
      <p:ext uri="{BB962C8B-B14F-4D97-AF65-F5344CB8AC3E}">
        <p14:creationId xmlns:p14="http://schemas.microsoft.com/office/powerpoint/2010/main" val="64419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14</a:t>
            </a:fld>
            <a:endParaRPr lang="nl-NL"/>
          </a:p>
        </p:txBody>
      </p:sp>
    </p:spTree>
    <p:extLst>
      <p:ext uri="{BB962C8B-B14F-4D97-AF65-F5344CB8AC3E}">
        <p14:creationId xmlns:p14="http://schemas.microsoft.com/office/powerpoint/2010/main" val="36233457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br>
              <a:rPr lang="en-GB" b="1" dirty="0"/>
            </a:br>
            <a:endParaRPr lang="en-GB" b="1" dirty="0"/>
          </a:p>
          <a:p>
            <a:r>
              <a:rPr lang="en-GB" b="0" dirty="0"/>
              <a:t>curl -X GET http://127.0.0.1:3000</a:t>
            </a:r>
          </a:p>
          <a:p>
            <a:br>
              <a:rPr lang="en-GB" b="0" dirty="0"/>
            </a:br>
            <a:endParaRPr lang="en-GB" b="0" dirty="0"/>
          </a:p>
          <a:p>
            <a:r>
              <a:rPr lang="en-GB" b="0" dirty="0" err="1"/>
              <a:t>docker</a:t>
            </a:r>
            <a:r>
              <a:rPr lang="en-GB" b="0" dirty="0"/>
              <a:t> exec -it 28f812bf8902 bash </a:t>
            </a:r>
            <a:r>
              <a:rPr lang="en-GB" b="0" dirty="0" err="1"/>
              <a:t>register.sh</a:t>
            </a:r>
            <a:r>
              <a:rPr lang="en-GB" b="0" dirty="0"/>
              <a:t> d2VibG9naWM6SUszQVcxbjU= https://oc-144-21-66-168.compute.oraclecloud.com:7202/apiplatform/management/v1/services http://oc-144-21-66-168.compute.oraclecloud.com:3000/orders</a:t>
            </a:r>
          </a:p>
          <a:p>
            <a:endParaRPr lang="en-GB" b="1" dirty="0"/>
          </a:p>
          <a:p>
            <a:endParaRPr lang="en-GB" b="1" dirty="0"/>
          </a:p>
          <a:p>
            <a:endParaRPr lang="en-GB" b="1" dirty="0"/>
          </a:p>
          <a:p>
            <a:endParaRPr lang="en-GB" b="1" dirty="0"/>
          </a:p>
          <a:p>
            <a:r>
              <a:rPr lang="en-GB" b="1" dirty="0"/>
              <a:t>Administration</a:t>
            </a:r>
            <a:r>
              <a:rPr lang="en-GB" dirty="0"/>
              <a:t>:</a:t>
            </a:r>
            <a:r>
              <a:rPr lang="en-GB" baseline="0" dirty="0"/>
              <a:t> http://</a:t>
            </a:r>
            <a:r>
              <a:rPr lang="en-GB" baseline="0" dirty="0" err="1"/>
              <a:t>docs.oracle.com</a:t>
            </a:r>
            <a:r>
              <a:rPr lang="en-GB" baseline="0" dirty="0"/>
              <a:t>/</a:t>
            </a:r>
            <a:r>
              <a:rPr lang="en-GB" baseline="0" dirty="0" err="1"/>
              <a:t>en</a:t>
            </a:r>
            <a:r>
              <a:rPr lang="en-GB" baseline="0" dirty="0"/>
              <a:t>/cloud/</a:t>
            </a:r>
            <a:r>
              <a:rPr lang="en-GB" baseline="0" dirty="0" err="1"/>
              <a:t>paas</a:t>
            </a:r>
            <a:r>
              <a:rPr lang="en-GB" baseline="0" dirty="0"/>
              <a:t>/</a:t>
            </a:r>
            <a:r>
              <a:rPr lang="en-GB" baseline="0" dirty="0" err="1"/>
              <a:t>api</a:t>
            </a:r>
            <a:r>
              <a:rPr lang="en-GB" baseline="0" dirty="0"/>
              <a:t>-platform-cloud/</a:t>
            </a:r>
            <a:r>
              <a:rPr lang="en-GB" baseline="0" dirty="0" err="1"/>
              <a:t>apfrm</a:t>
            </a:r>
            <a:r>
              <a:rPr lang="en-GB" baseline="0" dirty="0"/>
              <a:t>/</a:t>
            </a:r>
            <a:r>
              <a:rPr lang="en-GB" baseline="0" dirty="0" err="1"/>
              <a:t>index.html</a:t>
            </a:r>
            <a:endParaRPr lang="en-GB" baseline="0" dirty="0"/>
          </a:p>
          <a:p>
            <a:r>
              <a:rPr lang="en-GB" b="1" baseline="0" dirty="0"/>
              <a:t>Management</a:t>
            </a:r>
            <a:r>
              <a:rPr lang="en-GB" baseline="0" dirty="0"/>
              <a:t>: http://</a:t>
            </a:r>
            <a:r>
              <a:rPr lang="en-GB" baseline="0" dirty="0" err="1"/>
              <a:t>docs.oracle.com</a:t>
            </a:r>
            <a:r>
              <a:rPr lang="en-GB" baseline="0" dirty="0"/>
              <a:t>/</a:t>
            </a:r>
            <a:r>
              <a:rPr lang="en-GB" baseline="0" dirty="0" err="1"/>
              <a:t>en</a:t>
            </a:r>
            <a:r>
              <a:rPr lang="en-GB" baseline="0" dirty="0"/>
              <a:t>/cloud/</a:t>
            </a:r>
            <a:r>
              <a:rPr lang="en-GB" baseline="0" dirty="0" err="1"/>
              <a:t>paas</a:t>
            </a:r>
            <a:r>
              <a:rPr lang="en-GB" baseline="0" dirty="0"/>
              <a:t>/</a:t>
            </a:r>
            <a:r>
              <a:rPr lang="en-GB" baseline="0" dirty="0" err="1"/>
              <a:t>api</a:t>
            </a:r>
            <a:r>
              <a:rPr lang="en-GB" baseline="0" dirty="0"/>
              <a:t>-platform-cloud/</a:t>
            </a:r>
            <a:r>
              <a:rPr lang="en-GB" baseline="0" dirty="0" err="1"/>
              <a:t>apfrm</a:t>
            </a:r>
            <a:r>
              <a:rPr lang="en-GB" baseline="0" dirty="0"/>
              <a:t>/</a:t>
            </a:r>
            <a:r>
              <a:rPr lang="en-GB" baseline="0" dirty="0" err="1"/>
              <a:t>index.html</a:t>
            </a:r>
            <a:endParaRPr lang="en-GB" baseline="0" dirty="0"/>
          </a:p>
          <a:p>
            <a:r>
              <a:rPr lang="en-GB" b="1" dirty="0"/>
              <a:t>Developer Portal</a:t>
            </a:r>
            <a:r>
              <a:rPr lang="en-GB" dirty="0"/>
              <a:t>: http://</a:t>
            </a:r>
            <a:r>
              <a:rPr lang="en-GB" dirty="0" err="1"/>
              <a:t>docs.oracle.com</a:t>
            </a:r>
            <a:r>
              <a:rPr lang="en-GB" dirty="0"/>
              <a:t>/</a:t>
            </a:r>
            <a:r>
              <a:rPr lang="en-GB" dirty="0" err="1"/>
              <a:t>en</a:t>
            </a:r>
            <a:r>
              <a:rPr lang="en-GB" dirty="0"/>
              <a:t>/cloud/</a:t>
            </a:r>
            <a:r>
              <a:rPr lang="en-GB" dirty="0" err="1"/>
              <a:t>paas</a:t>
            </a:r>
            <a:r>
              <a:rPr lang="en-GB" dirty="0"/>
              <a:t>/</a:t>
            </a:r>
            <a:r>
              <a:rPr lang="en-GB" dirty="0" err="1"/>
              <a:t>api</a:t>
            </a:r>
            <a:r>
              <a:rPr lang="en-GB" dirty="0"/>
              <a:t>-platform-cloud/</a:t>
            </a:r>
            <a:r>
              <a:rPr lang="en-GB" dirty="0" err="1"/>
              <a:t>apfrd</a:t>
            </a:r>
            <a:r>
              <a:rPr lang="en-GB" dirty="0"/>
              <a:t>/</a:t>
            </a:r>
            <a:r>
              <a:rPr lang="en-GB" dirty="0" err="1"/>
              <a:t>index.html</a:t>
            </a:r>
            <a:endParaRPr lang="en-GB" dirty="0"/>
          </a:p>
          <a:p>
            <a:r>
              <a:rPr lang="en-GB" b="1" dirty="0"/>
              <a:t>Gateway controller</a:t>
            </a:r>
            <a:r>
              <a:rPr lang="en-GB" dirty="0"/>
              <a:t> (not working</a:t>
            </a:r>
            <a:r>
              <a:rPr lang="mr-IN" dirty="0"/>
              <a:t>…</a:t>
            </a:r>
            <a:r>
              <a:rPr lang="en-GB" dirty="0"/>
              <a:t>): http://</a:t>
            </a:r>
            <a:r>
              <a:rPr lang="en-GB" dirty="0" err="1"/>
              <a:t>docs.oracle.com</a:t>
            </a:r>
            <a:r>
              <a:rPr lang="en-GB" dirty="0"/>
              <a:t>/</a:t>
            </a:r>
            <a:r>
              <a:rPr lang="en-GB" dirty="0" err="1"/>
              <a:t>en</a:t>
            </a:r>
            <a:r>
              <a:rPr lang="en-GB" dirty="0"/>
              <a:t>/cloud/</a:t>
            </a:r>
            <a:r>
              <a:rPr lang="en-GB" dirty="0" err="1"/>
              <a:t>paas</a:t>
            </a:r>
            <a:r>
              <a:rPr lang="en-GB" dirty="0"/>
              <a:t>/</a:t>
            </a:r>
            <a:r>
              <a:rPr lang="en-GB" dirty="0" err="1"/>
              <a:t>api</a:t>
            </a:r>
            <a:r>
              <a:rPr lang="en-GB" dirty="0"/>
              <a:t>-platform-cloud/</a:t>
            </a:r>
            <a:r>
              <a:rPr lang="en-GB" dirty="0" err="1"/>
              <a:t>apfrg</a:t>
            </a:r>
            <a:r>
              <a:rPr lang="en-GB" dirty="0"/>
              <a:t>/</a:t>
            </a:r>
            <a:r>
              <a:rPr lang="en-GB" dirty="0" err="1"/>
              <a:t>index.html</a:t>
            </a:r>
            <a:r>
              <a:rPr lang="en-GB" dirty="0"/>
              <a:t> </a:t>
            </a:r>
          </a:p>
          <a:p>
            <a:r>
              <a:rPr lang="en-GB" b="1" dirty="0"/>
              <a:t>Analytics</a:t>
            </a:r>
            <a:r>
              <a:rPr lang="en-GB" dirty="0"/>
              <a:t>: http://</a:t>
            </a:r>
            <a:r>
              <a:rPr lang="en-GB" dirty="0" err="1"/>
              <a:t>docs.oracle.com</a:t>
            </a:r>
            <a:r>
              <a:rPr lang="en-GB" dirty="0"/>
              <a:t>/</a:t>
            </a:r>
            <a:r>
              <a:rPr lang="en-GB" dirty="0" err="1"/>
              <a:t>en</a:t>
            </a:r>
            <a:r>
              <a:rPr lang="en-GB" dirty="0"/>
              <a:t>/cloud/</a:t>
            </a:r>
            <a:r>
              <a:rPr lang="en-GB" dirty="0" err="1"/>
              <a:t>paas</a:t>
            </a:r>
            <a:r>
              <a:rPr lang="en-GB" dirty="0"/>
              <a:t>/</a:t>
            </a:r>
            <a:r>
              <a:rPr lang="en-GB" dirty="0" err="1"/>
              <a:t>api</a:t>
            </a:r>
            <a:r>
              <a:rPr lang="en-GB" dirty="0"/>
              <a:t>-platform-cloud/</a:t>
            </a:r>
            <a:r>
              <a:rPr lang="en-GB" dirty="0" err="1"/>
              <a:t>apfra</a:t>
            </a:r>
            <a:r>
              <a:rPr lang="en-GB" dirty="0"/>
              <a:t>/</a:t>
            </a:r>
            <a:r>
              <a:rPr lang="en-GB" dirty="0" err="1"/>
              <a:t>index.html</a:t>
            </a:r>
            <a:r>
              <a:rPr lang="en-GB" dirty="0"/>
              <a:t> </a:t>
            </a:r>
          </a:p>
          <a:p>
            <a:r>
              <a:rPr lang="en-GB" b="1" dirty="0"/>
              <a:t>Instance</a:t>
            </a:r>
            <a:r>
              <a:rPr lang="en-GB" b="1" baseline="0" dirty="0"/>
              <a:t> lifecycle management</a:t>
            </a:r>
            <a:r>
              <a:rPr lang="en-GB" baseline="0" dirty="0"/>
              <a:t>: http://</a:t>
            </a:r>
            <a:r>
              <a:rPr lang="en-GB" baseline="0" dirty="0" err="1"/>
              <a:t>docs.oracle.com</a:t>
            </a:r>
            <a:r>
              <a:rPr lang="en-GB" baseline="0" dirty="0"/>
              <a:t>/</a:t>
            </a:r>
            <a:r>
              <a:rPr lang="en-GB" baseline="0" dirty="0" err="1"/>
              <a:t>en</a:t>
            </a:r>
            <a:r>
              <a:rPr lang="en-GB" baseline="0" dirty="0"/>
              <a:t>/cloud/</a:t>
            </a:r>
            <a:r>
              <a:rPr lang="en-GB" baseline="0" dirty="0" err="1"/>
              <a:t>paas</a:t>
            </a:r>
            <a:r>
              <a:rPr lang="en-GB" baseline="0" dirty="0"/>
              <a:t>/</a:t>
            </a:r>
            <a:r>
              <a:rPr lang="en-GB" baseline="0" dirty="0" err="1"/>
              <a:t>api</a:t>
            </a:r>
            <a:r>
              <a:rPr lang="en-GB" baseline="0" dirty="0"/>
              <a:t>-platform-cloud/</a:t>
            </a:r>
            <a:r>
              <a:rPr lang="en-GB" baseline="0" dirty="0" err="1"/>
              <a:t>apfrl</a:t>
            </a:r>
            <a:r>
              <a:rPr lang="en-GB" baseline="0" dirty="0"/>
              <a:t>/</a:t>
            </a:r>
            <a:r>
              <a:rPr lang="en-GB" baseline="0" dirty="0" err="1"/>
              <a:t>index.html</a:t>
            </a:r>
            <a:r>
              <a:rPr lang="en-GB" baseline="0" dirty="0"/>
              <a:t> </a:t>
            </a:r>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77542409-6A04-4DC6-AC3A-D3758287A8F2}" type="slidenum">
              <a:rPr lang="uk-UA" smtClean="0"/>
              <a:t>25</a:t>
            </a:fld>
            <a:endParaRPr lang="uk-UA" dirty="0"/>
          </a:p>
        </p:txBody>
      </p:sp>
    </p:spTree>
    <p:extLst>
      <p:ext uri="{BB962C8B-B14F-4D97-AF65-F5344CB8AC3E}">
        <p14:creationId xmlns:p14="http://schemas.microsoft.com/office/powerpoint/2010/main" val="2727127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5FCE8C-42D9-43C6-BADD-EC45F87C0893}" type="slidenum">
              <a:rPr lang="nl-NL" smtClean="0"/>
              <a:t>27</a:t>
            </a:fld>
            <a:endParaRPr lang="nl-NL"/>
          </a:p>
        </p:txBody>
      </p:sp>
    </p:spTree>
    <p:extLst>
      <p:ext uri="{BB962C8B-B14F-4D97-AF65-F5344CB8AC3E}">
        <p14:creationId xmlns:p14="http://schemas.microsoft.com/office/powerpoint/2010/main" val="3079251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15-10-18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3073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15-10-18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1974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15-10-18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60277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de-DE"/>
              <a:t>Building event-driven Microservices with Kafka Ecosystem</a:t>
            </a:r>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865455" y="1236133"/>
            <a:ext cx="5314216" cy="4655999"/>
          </a:xfrm>
        </p:spPr>
        <p:txBody>
          <a:bodyPr/>
          <a:lstStyle>
            <a:lvl2pPr marL="361942" marR="0" indent="-359824" algn="l" defTabSz="1219170" rtl="0" eaLnBrk="1" fontAlgn="base" latinLnBrk="0" hangingPunct="1">
              <a:lnSpc>
                <a:spcPts val="2533"/>
              </a:lnSpc>
              <a:spcBef>
                <a:spcPts val="1200"/>
              </a:spcBef>
              <a:spcAft>
                <a:spcPct val="0"/>
              </a:spcAft>
              <a:buClrTx/>
              <a:buSzPct val="100000"/>
              <a:buFontTx/>
              <a:buBlip>
                <a:blip r:embed="rId2"/>
              </a:buBlip>
              <a:tabLst/>
              <a:defRPr/>
            </a:lvl2pPr>
            <a:lvl3pPr marL="623984" marR="0" indent="-239994" algn="l" defTabSz="1219170" rtl="0" eaLnBrk="1" fontAlgn="base" latinLnBrk="0" hangingPunct="1">
              <a:lnSpc>
                <a:spcPts val="2533"/>
              </a:lnSpc>
              <a:spcBef>
                <a:spcPts val="1200"/>
              </a:spcBef>
              <a:spcAft>
                <a:spcPct val="0"/>
              </a:spcAft>
              <a:buClr>
                <a:srgbClr val="636466"/>
              </a:buClr>
              <a:buSzTx/>
              <a:buFont typeface="Lucida Grande"/>
              <a:buChar char="–"/>
              <a:tabLst/>
              <a:defRPr/>
            </a:lvl3pPr>
            <a:lvl4pPr marL="899562" marR="0" indent="-296326" algn="l" defTabSz="1219170" rtl="0" eaLnBrk="1" fontAlgn="base" latinLnBrk="0" hangingPunct="1">
              <a:lnSpc>
                <a:spcPts val="2533"/>
              </a:lnSpc>
              <a:spcBef>
                <a:spcPts val="1200"/>
              </a:spcBef>
              <a:spcAft>
                <a:spcPct val="0"/>
              </a:spcAft>
              <a:buClr>
                <a:srgbClr val="666666"/>
              </a:buClr>
              <a:buSzTx/>
              <a:buFont typeface="Arial"/>
              <a:buChar char="•"/>
              <a:tabLst/>
              <a:defRPr/>
            </a:lvl4pPr>
            <a:lvl5pPr marL="899562" marR="0" indent="296326" algn="l" defTabSz="1200121" rtl="0" eaLnBrk="1" fontAlgn="base" latinLnBrk="0" hangingPunct="1">
              <a:lnSpc>
                <a:spcPts val="2533"/>
              </a:lnSpc>
              <a:spcBef>
                <a:spcPts val="1200"/>
              </a:spcBef>
              <a:spcAft>
                <a:spcPct val="0"/>
              </a:spcAft>
              <a:buClr>
                <a:schemeClr val="accent2"/>
              </a:buClr>
              <a:buSzTx/>
              <a:buFont typeface="Arial" charset="0"/>
              <a:buChar char="•"/>
              <a:tabLst>
                <a:tab pos="1183188" algn="l"/>
              </a:tabLst>
              <a:defRPr/>
            </a:lvl5pPr>
            <a:lvl6pPr marL="1490096" marR="0" indent="-294210" algn="l" defTabSz="1219170" rtl="0" eaLnBrk="1" fontAlgn="auto" latinLnBrk="0" hangingPunct="1">
              <a:lnSpc>
                <a:spcPts val="2533"/>
              </a:lnSpc>
              <a:spcBef>
                <a:spcPts val="12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6399417" y="1238401"/>
            <a:ext cx="5314216" cy="4655999"/>
          </a:xfrm>
        </p:spPr>
        <p:txBody>
          <a:bodyPr/>
          <a:lstStyle>
            <a:lvl2pPr marL="361942" marR="0" indent="-359824" algn="l" defTabSz="1219170" rtl="0" eaLnBrk="1" fontAlgn="base" latinLnBrk="0" hangingPunct="1">
              <a:lnSpc>
                <a:spcPts val="2533"/>
              </a:lnSpc>
              <a:spcBef>
                <a:spcPts val="1200"/>
              </a:spcBef>
              <a:spcAft>
                <a:spcPct val="0"/>
              </a:spcAft>
              <a:buClrTx/>
              <a:buSzPct val="100000"/>
              <a:buFontTx/>
              <a:buBlip>
                <a:blip r:embed="rId2"/>
              </a:buBlip>
              <a:tabLst/>
              <a:defRPr/>
            </a:lvl2pPr>
            <a:lvl3pPr marL="623984" marR="0" indent="-239994" algn="l" defTabSz="1219170" rtl="0" eaLnBrk="1" fontAlgn="base" latinLnBrk="0" hangingPunct="1">
              <a:lnSpc>
                <a:spcPts val="2533"/>
              </a:lnSpc>
              <a:spcBef>
                <a:spcPts val="1200"/>
              </a:spcBef>
              <a:spcAft>
                <a:spcPct val="0"/>
              </a:spcAft>
              <a:buClr>
                <a:srgbClr val="636466"/>
              </a:buClr>
              <a:buSzTx/>
              <a:buFont typeface="Lucida Grande"/>
              <a:buChar char="–"/>
              <a:tabLst/>
              <a:defRPr/>
            </a:lvl3pPr>
            <a:lvl4pPr marL="899562" marR="0" indent="-296326" algn="l" defTabSz="1219170" rtl="0" eaLnBrk="1" fontAlgn="base" latinLnBrk="0" hangingPunct="1">
              <a:lnSpc>
                <a:spcPts val="2533"/>
              </a:lnSpc>
              <a:spcBef>
                <a:spcPts val="1200"/>
              </a:spcBef>
              <a:spcAft>
                <a:spcPct val="0"/>
              </a:spcAft>
              <a:buClr>
                <a:srgbClr val="666666"/>
              </a:buClr>
              <a:buSzTx/>
              <a:buFont typeface="Arial"/>
              <a:buChar char="•"/>
              <a:tabLst/>
              <a:defRPr/>
            </a:lvl4pPr>
            <a:lvl5pPr marL="899562" marR="0" indent="296326" algn="l" defTabSz="1200121" rtl="0" eaLnBrk="1" fontAlgn="base" latinLnBrk="0" hangingPunct="1">
              <a:lnSpc>
                <a:spcPts val="2533"/>
              </a:lnSpc>
              <a:spcBef>
                <a:spcPts val="1200"/>
              </a:spcBef>
              <a:spcAft>
                <a:spcPct val="0"/>
              </a:spcAft>
              <a:buClr>
                <a:schemeClr val="accent2"/>
              </a:buClr>
              <a:buSzTx/>
              <a:buFont typeface="Arial" charset="0"/>
              <a:buChar char="•"/>
              <a:tabLst>
                <a:tab pos="1183188" algn="l"/>
              </a:tabLst>
              <a:defRPr/>
            </a:lvl5pPr>
            <a:lvl6pPr marL="1490096" marR="0" indent="-294210" algn="l" defTabSz="1219170" rtl="0" eaLnBrk="1" fontAlgn="auto" latinLnBrk="0" hangingPunct="1">
              <a:lnSpc>
                <a:spcPts val="2533"/>
              </a:lnSpc>
              <a:spcBef>
                <a:spcPts val="12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456413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r>
              <a:rPr lang="de-DE"/>
              <a:t>Building event-driven Microservices with Kafka Ecosystem</a:t>
            </a:r>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865455" y="1236142"/>
            <a:ext cx="10848179" cy="4655999"/>
          </a:xfrm>
        </p:spPr>
        <p:txBody>
          <a:bodyPr/>
          <a:lstStyle>
            <a:lvl2pPr marL="361942" indent="-359824">
              <a:buClr>
                <a:srgbClr val="FF0000"/>
              </a:buClr>
              <a:buSzPct val="100000"/>
              <a:buFontTx/>
              <a:buBlip>
                <a:blip r:embed="rId2"/>
              </a:buBlip>
              <a:defRPr/>
            </a:lvl2pPr>
            <a:lvl3pPr marL="623984" indent="-239994">
              <a:buClr>
                <a:schemeClr val="tx1"/>
              </a:buClr>
              <a:buFont typeface="Wingdings" charset="2"/>
              <a:buChar char="§"/>
              <a:defRPr/>
            </a:lvl3pPr>
            <a:lvl4pPr marL="899562" indent="-243411">
              <a:buClr>
                <a:schemeClr val="tx1"/>
              </a:buClr>
              <a:buFont typeface="Wingdings" charset="2"/>
              <a:buChar char="§"/>
              <a:tabLst/>
              <a:defRPr/>
            </a:lvl4pPr>
            <a:lvl5pPr marL="1136622" indent="-237061">
              <a:buClr>
                <a:schemeClr val="tx1"/>
              </a:buClr>
              <a:buFont typeface="Wingdings" charset="2"/>
              <a:buChar char="§"/>
              <a:tabLst/>
              <a:defRPr/>
            </a:lvl5pPr>
            <a:lvl6pPr marL="1430831" indent="-294210">
              <a:buClr>
                <a:schemeClr val="tx1"/>
              </a:buClr>
              <a:buFont typeface="Wingdings" charset="2"/>
              <a:buChar char="§"/>
              <a:tabLst/>
              <a:defRPr baseline="0"/>
            </a:lvl6pPr>
            <a:lvl7pPr marL="1428715" indent="300559">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262049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15-10-18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856257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9A218B-532D-4305-86F5-189ED9A69158}" type="datetimeFigureOut">
              <a:rPr lang="nl-NL" smtClean="0"/>
              <a:t>15-10-18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81094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889A218B-532D-4305-86F5-189ED9A69158}" type="datetimeFigureOut">
              <a:rPr lang="nl-NL" smtClean="0"/>
              <a:t>15-10-18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61927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889A218B-532D-4305-86F5-189ED9A69158}" type="datetimeFigureOut">
              <a:rPr lang="nl-NL" smtClean="0"/>
              <a:t>15-10-18</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69200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15-10-18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968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A218B-532D-4305-86F5-189ED9A69158}" type="datetimeFigureOut">
              <a:rPr lang="nl-NL" smtClean="0"/>
              <a:t>15-10-18</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04323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15-10-18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55877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15-10-18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74146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A218B-532D-4305-86F5-189ED9A69158}" type="datetimeFigureOut">
              <a:rPr lang="nl-NL" smtClean="0"/>
              <a:t>15-10-18</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F2546-231D-475C-B5EC-5D48B791FE27}" type="slidenum">
              <a:rPr lang="nl-NL" smtClean="0"/>
              <a:t>‹#›</a:t>
            </a:fld>
            <a:endParaRPr lang="nl-NL"/>
          </a:p>
        </p:txBody>
      </p:sp>
    </p:spTree>
    <p:extLst>
      <p:ext uri="{BB962C8B-B14F-4D97-AF65-F5344CB8AC3E}">
        <p14:creationId xmlns:p14="http://schemas.microsoft.com/office/powerpoint/2010/main" val="3862242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3.jpeg"/><Relationship Id="rId18" Type="http://schemas.openxmlformats.org/officeDocument/2006/relationships/image" Target="../media/image33.png"/><Relationship Id="rId3" Type="http://schemas.openxmlformats.org/officeDocument/2006/relationships/image" Target="../media/image48.jpeg"/><Relationship Id="rId7" Type="http://schemas.openxmlformats.org/officeDocument/2006/relationships/image" Target="../media/image15.png"/><Relationship Id="rId12" Type="http://schemas.openxmlformats.org/officeDocument/2006/relationships/image" Target="../media/image52.png"/><Relationship Id="rId17" Type="http://schemas.openxmlformats.org/officeDocument/2006/relationships/image" Target="../media/image17.png"/><Relationship Id="rId2" Type="http://schemas.openxmlformats.org/officeDocument/2006/relationships/notesSlide" Target="../notesSlides/notesSlide7.xml"/><Relationship Id="rId16" Type="http://schemas.openxmlformats.org/officeDocument/2006/relationships/image" Target="../media/image56.jpe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49.png"/><Relationship Id="rId15" Type="http://schemas.openxmlformats.org/officeDocument/2006/relationships/image" Target="../media/image55.jpeg"/><Relationship Id="rId10" Type="http://schemas.openxmlformats.org/officeDocument/2006/relationships/image" Target="../media/image51.png"/><Relationship Id="rId19" Type="http://schemas.openxmlformats.org/officeDocument/2006/relationships/image" Target="../media/image57.jpeg"/><Relationship Id="rId4" Type="http://schemas.openxmlformats.org/officeDocument/2006/relationships/image" Target="../media/image13.png"/><Relationship Id="rId9" Type="http://schemas.openxmlformats.org/officeDocument/2006/relationships/image" Target="../media/image50.jpeg"/><Relationship Id="rId1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1.png"/><Relationship Id="rId7" Type="http://schemas.openxmlformats.org/officeDocument/2006/relationships/image" Target="../media/image56.jpeg"/><Relationship Id="rId12" Type="http://schemas.openxmlformats.org/officeDocument/2006/relationships/image" Target="../media/image64.gif"/><Relationship Id="rId17" Type="http://schemas.openxmlformats.org/officeDocument/2006/relationships/image" Target="../media/image69.png"/><Relationship Id="rId2" Type="http://schemas.openxmlformats.org/officeDocument/2006/relationships/image" Target="../media/image58.tiff"/><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63.png"/><Relationship Id="rId5" Type="http://schemas.openxmlformats.org/officeDocument/2006/relationships/image" Target="../media/image52.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9.jpeg"/><Relationship Id="rId9" Type="http://schemas.openxmlformats.org/officeDocument/2006/relationships/image" Target="../media/image61.png"/><Relationship Id="rId1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1.tiff"/><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73.tiff"/></Relationships>
</file>

<file path=ppt/slides/_rels/slide18.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3.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4.png"/><Relationship Id="rId1" Type="http://schemas.openxmlformats.org/officeDocument/2006/relationships/slideLayout" Target="../slideLayouts/slideLayout12.xml"/><Relationship Id="rId5" Type="http://schemas.openxmlformats.org/officeDocument/2006/relationships/image" Target="../media/image71.tiff"/><Relationship Id="rId4" Type="http://schemas.openxmlformats.org/officeDocument/2006/relationships/image" Target="../media/image72.tiff"/></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129.150.114.134:5601/app/kibana#/discover?_g=()&amp;_a=(columns:!(_source),index:AWHrmcqlqaGhBJFBaJTS,interval:auto,query:(match_all:()),sort:!(timestamp,desc))" TargetMode="Externa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image" Target="../media/image89.png"/><Relationship Id="rId13" Type="http://schemas.microsoft.com/office/2007/relationships/hdphoto" Target="../media/hdphoto3.wdp"/><Relationship Id="rId3" Type="http://schemas.openxmlformats.org/officeDocument/2006/relationships/image" Target="../media/image84.png"/><Relationship Id="rId7" Type="http://schemas.openxmlformats.org/officeDocument/2006/relationships/image" Target="../media/image88.png"/><Relationship Id="rId12" Type="http://schemas.openxmlformats.org/officeDocument/2006/relationships/image" Target="../media/image93.png"/><Relationship Id="rId17" Type="http://schemas.openxmlformats.org/officeDocument/2006/relationships/image" Target="../media/image13.png"/><Relationship Id="rId2" Type="http://schemas.openxmlformats.org/officeDocument/2006/relationships/notesSlide" Target="../notesSlides/notesSlide8.xml"/><Relationship Id="rId16"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87.png"/><Relationship Id="rId11" Type="http://schemas.openxmlformats.org/officeDocument/2006/relationships/image" Target="../media/image92.tiff"/><Relationship Id="rId5" Type="http://schemas.openxmlformats.org/officeDocument/2006/relationships/image" Target="../media/image86.png"/><Relationship Id="rId15" Type="http://schemas.openxmlformats.org/officeDocument/2006/relationships/image" Target="../media/image95.png"/><Relationship Id="rId10" Type="http://schemas.openxmlformats.org/officeDocument/2006/relationships/image" Target="../media/image91.tiff"/><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4.png"/></Relationships>
</file>

<file path=ppt/slides/_rels/slide26.xml.rels><?xml version="1.0" encoding="UTF-8" standalone="yes"?>
<Relationships xmlns="http://schemas.openxmlformats.org/package/2006/relationships"><Relationship Id="rId3" Type="http://schemas.openxmlformats.org/officeDocument/2006/relationships/image" Target="../media/image98.jpg"/><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2.tiff"/></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3.tiff"/><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05.jpeg"/><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hyperlink" Target="https://soaringwebshopportal-a516817.apaas.us2.oraclecloud.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3" Type="http://schemas.openxmlformats.org/officeDocument/2006/relationships/image" Target="../media/image4.png"/><Relationship Id="rId7" Type="http://schemas.openxmlformats.org/officeDocument/2006/relationships/image" Target="../media/image112.png"/><Relationship Id="rId12" Type="http://schemas.openxmlformats.org/officeDocument/2006/relationships/image" Target="../media/image117.png"/><Relationship Id="rId2" Type="http://schemas.openxmlformats.org/officeDocument/2006/relationships/image" Target="../media/image108.jpg"/><Relationship Id="rId1" Type="http://schemas.openxmlformats.org/officeDocument/2006/relationships/slideLayout" Target="../slideLayouts/slideLayout2.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JPG"/><Relationship Id="rId4" Type="http://schemas.openxmlformats.org/officeDocument/2006/relationships/image" Target="../media/image109.png"/><Relationship Id="rId9" Type="http://schemas.openxmlformats.org/officeDocument/2006/relationships/image" Target="../media/image11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4.png"/><Relationship Id="rId26" Type="http://schemas.microsoft.com/office/2007/relationships/hdphoto" Target="../media/hdphoto2.wdp"/><Relationship Id="rId3" Type="http://schemas.openxmlformats.org/officeDocument/2006/relationships/image" Target="../media/image20.png"/><Relationship Id="rId21" Type="http://schemas.openxmlformats.org/officeDocument/2006/relationships/image" Target="../media/image37.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0.jpg"/><Relationship Id="rId5" Type="http://schemas.openxmlformats.org/officeDocument/2006/relationships/image" Target="../media/image22.jpeg"/><Relationship Id="rId15" Type="http://schemas.openxmlformats.org/officeDocument/2006/relationships/image" Target="../media/image31.png"/><Relationship Id="rId23" Type="http://schemas.openxmlformats.org/officeDocument/2006/relationships/image" Target="../media/image39.jpeg"/><Relationship Id="rId10" Type="http://schemas.openxmlformats.org/officeDocument/2006/relationships/image" Target="../media/image27.png"/><Relationship Id="rId19"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26.png"/><Relationship Id="rId14" Type="http://schemas.microsoft.com/office/2007/relationships/hdphoto" Target="../media/hdphoto1.wdp"/><Relationship Id="rId22"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lgn="l"/>
            <a:r>
              <a:rPr lang="en-US" dirty="0"/>
              <a:t>Oracle Code One 2018</a:t>
            </a:r>
          </a:p>
          <a:p>
            <a:pPr algn="l"/>
            <a:r>
              <a:rPr lang="en-US" dirty="0"/>
              <a:t>San Francisco, October 2018</a:t>
            </a:r>
          </a:p>
        </p:txBody>
      </p:sp>
      <p:pic>
        <p:nvPicPr>
          <p:cNvPr id="21" name="Picture 20"/>
          <p:cNvPicPr>
            <a:picLocks noChangeAspect="1"/>
          </p:cNvPicPr>
          <p:nvPr/>
        </p:nvPicPr>
        <p:blipFill>
          <a:blip r:embed="rId2"/>
          <a:stretch>
            <a:fillRect/>
          </a:stretch>
        </p:blipFill>
        <p:spPr>
          <a:xfrm>
            <a:off x="6844554" y="2944813"/>
            <a:ext cx="4642064" cy="3652533"/>
          </a:xfrm>
          <a:prstGeom prst="rect">
            <a:avLst/>
          </a:prstGeom>
        </p:spPr>
      </p:pic>
      <p:sp>
        <p:nvSpPr>
          <p:cNvPr id="5" name="Title 4">
            <a:extLst>
              <a:ext uri="{FF2B5EF4-FFF2-40B4-BE49-F238E27FC236}">
                <a16:creationId xmlns:a16="http://schemas.microsoft.com/office/drawing/2014/main" id="{6C766C38-A6B1-744D-8B09-61C51A526B58}"/>
              </a:ext>
            </a:extLst>
          </p:cNvPr>
          <p:cNvSpPr>
            <a:spLocks noGrp="1"/>
          </p:cNvSpPr>
          <p:nvPr>
            <p:ph type="ctrTitle"/>
          </p:nvPr>
        </p:nvSpPr>
        <p:spPr>
          <a:xfrm>
            <a:off x="762000" y="1068692"/>
            <a:ext cx="10668000" cy="2387600"/>
          </a:xfrm>
        </p:spPr>
        <p:txBody>
          <a:bodyPr>
            <a:normAutofit fontScale="90000"/>
          </a:bodyPr>
          <a:lstStyle/>
          <a:p>
            <a:r>
              <a:rPr lang="en-US" dirty="0"/>
              <a:t>Soaring through the Clouds – The Sequel</a:t>
            </a:r>
            <a:br>
              <a:rPr lang="en-US" dirty="0"/>
            </a:br>
            <a:r>
              <a:rPr lang="en-US" sz="4400" dirty="0"/>
              <a:t>Live Demo Cloud Native Microservices Architecture</a:t>
            </a:r>
            <a:br>
              <a:rPr lang="en-US" dirty="0"/>
            </a:br>
            <a:endParaRPr lang="de-DE" dirty="0"/>
          </a:p>
        </p:txBody>
      </p:sp>
    </p:spTree>
    <p:extLst>
      <p:ext uri="{BB962C8B-B14F-4D97-AF65-F5344CB8AC3E}">
        <p14:creationId xmlns:p14="http://schemas.microsoft.com/office/powerpoint/2010/main" val="24340431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Microservices</a:t>
            </a:r>
            <a:r>
              <a:rPr lang="en-US" dirty="0"/>
              <a:t> Architecture</a:t>
            </a:r>
            <a:br>
              <a:rPr lang="en-US" dirty="0"/>
            </a:br>
            <a:r>
              <a:rPr lang="en-US" dirty="0"/>
              <a:t>Design &amp; Implementation Characteristics (12-factor)</a:t>
            </a:r>
            <a:endParaRPr lang="nl-NL" dirty="0"/>
          </a:p>
        </p:txBody>
      </p:sp>
      <p:sp>
        <p:nvSpPr>
          <p:cNvPr id="3" name="Content Placeholder 2"/>
          <p:cNvSpPr>
            <a:spLocks noGrp="1"/>
          </p:cNvSpPr>
          <p:nvPr>
            <p:ph idx="1"/>
          </p:nvPr>
        </p:nvSpPr>
        <p:spPr/>
        <p:txBody>
          <a:bodyPr>
            <a:noAutofit/>
          </a:bodyPr>
          <a:lstStyle/>
          <a:p>
            <a:r>
              <a:rPr lang="en-US" sz="1900" dirty="0"/>
              <a:t>Are encapsulated and stand-alone</a:t>
            </a:r>
          </a:p>
          <a:p>
            <a:r>
              <a:rPr lang="en-US" sz="1900" dirty="0"/>
              <a:t>Stateless and horizontally scalable</a:t>
            </a:r>
          </a:p>
          <a:p>
            <a:r>
              <a:rPr lang="en-US" sz="1900" dirty="0"/>
              <a:t>Offer REST APIs</a:t>
            </a:r>
          </a:p>
          <a:p>
            <a:pPr lvl="1"/>
            <a:r>
              <a:rPr lang="en-US" sz="1900" dirty="0"/>
              <a:t>Expose configurable properties – such as endpoints of dependencies</a:t>
            </a:r>
          </a:p>
          <a:p>
            <a:r>
              <a:rPr lang="en-US" sz="1900" dirty="0"/>
              <a:t>Are released &amp; deployed &amp; scaled independent of each other</a:t>
            </a:r>
          </a:p>
          <a:p>
            <a:pPr lvl="1"/>
            <a:r>
              <a:rPr lang="en-US" sz="1900" dirty="0"/>
              <a:t>They can be co-located but they do not have to</a:t>
            </a:r>
          </a:p>
          <a:p>
            <a:r>
              <a:rPr lang="en-US" sz="1900" dirty="0"/>
              <a:t>Continuous Delivery – including automated build and test – are applied</a:t>
            </a:r>
          </a:p>
          <a:p>
            <a:r>
              <a:rPr lang="en-US" sz="1900" dirty="0"/>
              <a:t>Publish events and consume (relevant) events from central event bus</a:t>
            </a:r>
          </a:p>
          <a:p>
            <a:r>
              <a:rPr lang="en-US" sz="1900" dirty="0"/>
              <a:t>Are responsible for their own data</a:t>
            </a:r>
          </a:p>
          <a:p>
            <a:pPr lvl="1"/>
            <a:r>
              <a:rPr lang="en-US" sz="1900" dirty="0"/>
              <a:t>take care of persistence in a fitting data store</a:t>
            </a:r>
          </a:p>
          <a:p>
            <a:pPr lvl="1"/>
            <a:r>
              <a:rPr lang="en-US" sz="1900" dirty="0"/>
              <a:t>Also manage the bounded context: data owned by/derived from other </a:t>
            </a:r>
            <a:r>
              <a:rPr lang="en-US" sz="1900" dirty="0" err="1"/>
              <a:t>microservices</a:t>
            </a:r>
            <a:r>
              <a:rPr lang="en-US" sz="1900" dirty="0"/>
              <a:t> that the service requires to function independently and at speed</a:t>
            </a:r>
          </a:p>
          <a:p>
            <a:r>
              <a:rPr lang="en-US" sz="1900" dirty="0"/>
              <a:t>Even though not required, containers are a popular vehicle for build, ship and run</a:t>
            </a:r>
          </a:p>
          <a:p>
            <a:pPr lvl="1"/>
            <a:r>
              <a:rPr lang="en-US" sz="1900" dirty="0"/>
              <a:t>Kubernetes is becoming the de facto standard container management runtime platform</a:t>
            </a:r>
          </a:p>
        </p:txBody>
      </p:sp>
    </p:spTree>
    <p:extLst>
      <p:ext uri="{BB962C8B-B14F-4D97-AF65-F5344CB8AC3E}">
        <p14:creationId xmlns:p14="http://schemas.microsoft.com/office/powerpoint/2010/main" val="42638061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Architecture</a:t>
            </a:r>
            <a:br>
              <a:rPr lang="en-US" dirty="0"/>
            </a:br>
            <a:r>
              <a:rPr lang="en-US" dirty="0"/>
              <a:t>User Interface</a:t>
            </a:r>
            <a:endParaRPr lang="nl-NL" dirty="0"/>
          </a:p>
        </p:txBody>
      </p:sp>
      <p:sp>
        <p:nvSpPr>
          <p:cNvPr id="3" name="Content Placeholder 2"/>
          <p:cNvSpPr>
            <a:spLocks noGrp="1"/>
          </p:cNvSpPr>
          <p:nvPr>
            <p:ph idx="1"/>
          </p:nvPr>
        </p:nvSpPr>
        <p:spPr/>
        <p:txBody>
          <a:bodyPr>
            <a:normAutofit/>
          </a:bodyPr>
          <a:lstStyle/>
          <a:p>
            <a:r>
              <a:rPr lang="en-US" dirty="0"/>
              <a:t>Is UI part of </a:t>
            </a:r>
            <a:r>
              <a:rPr lang="en-US" dirty="0" err="1"/>
              <a:t>Microservice</a:t>
            </a:r>
            <a:r>
              <a:rPr lang="en-US" dirty="0"/>
              <a:t>?</a:t>
            </a:r>
          </a:p>
          <a:p>
            <a:endParaRPr lang="nl-NL" dirty="0"/>
          </a:p>
        </p:txBody>
      </p:sp>
      <p:pic>
        <p:nvPicPr>
          <p:cNvPr id="5" name="Picture 4"/>
          <p:cNvPicPr>
            <a:picLocks noChangeAspect="1"/>
          </p:cNvPicPr>
          <p:nvPr/>
        </p:nvPicPr>
        <p:blipFill>
          <a:blip r:embed="rId3"/>
          <a:stretch>
            <a:fillRect/>
          </a:stretch>
        </p:blipFill>
        <p:spPr>
          <a:xfrm>
            <a:off x="5778098" y="3841696"/>
            <a:ext cx="6413902" cy="3016304"/>
          </a:xfrm>
          <a:prstGeom prst="rect">
            <a:avLst/>
          </a:prstGeom>
        </p:spPr>
      </p:pic>
      <p:pic>
        <p:nvPicPr>
          <p:cNvPr id="4" name="Picture 3"/>
          <p:cNvPicPr>
            <a:picLocks noChangeAspect="1"/>
          </p:cNvPicPr>
          <p:nvPr/>
        </p:nvPicPr>
        <p:blipFill>
          <a:blip r:embed="rId4"/>
          <a:stretch>
            <a:fillRect/>
          </a:stretch>
        </p:blipFill>
        <p:spPr>
          <a:xfrm>
            <a:off x="148787" y="1690688"/>
            <a:ext cx="6085654" cy="3163165"/>
          </a:xfrm>
          <a:prstGeom prst="rect">
            <a:avLst/>
          </a:prstGeom>
        </p:spPr>
      </p:pic>
      <p:sp>
        <p:nvSpPr>
          <p:cNvPr id="6" name="TextBox 5"/>
          <p:cNvSpPr txBox="1"/>
          <p:nvPr/>
        </p:nvSpPr>
        <p:spPr>
          <a:xfrm>
            <a:off x="6810703" y="2123090"/>
            <a:ext cx="1755228" cy="1107996"/>
          </a:xfrm>
          <a:prstGeom prst="rect">
            <a:avLst/>
          </a:prstGeom>
          <a:noFill/>
        </p:spPr>
        <p:txBody>
          <a:bodyPr wrap="square" rtlCol="0">
            <a:spAutoFit/>
          </a:bodyPr>
          <a:lstStyle/>
          <a:p>
            <a:r>
              <a:rPr lang="pt-PT" sz="6600" dirty="0"/>
              <a:t>VS.</a:t>
            </a:r>
            <a:endParaRPr lang="en-US" sz="6600" dirty="0"/>
          </a:p>
        </p:txBody>
      </p:sp>
    </p:spTree>
    <p:extLst>
      <p:ext uri="{BB962C8B-B14F-4D97-AF65-F5344CB8AC3E}">
        <p14:creationId xmlns:p14="http://schemas.microsoft.com/office/powerpoint/2010/main" val="36424276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Shop Portal Solution Design</a:t>
            </a:r>
            <a:br>
              <a:rPr lang="en-US" dirty="0"/>
            </a:br>
            <a:endParaRPr lang="nl-NL" dirty="0"/>
          </a:p>
        </p:txBody>
      </p:sp>
      <p:sp>
        <p:nvSpPr>
          <p:cNvPr id="3" name="Rounded Rectangle 2"/>
          <p:cNvSpPr/>
          <p:nvPr/>
        </p:nvSpPr>
        <p:spPr>
          <a:xfrm>
            <a:off x="61674" y="1281953"/>
            <a:ext cx="11816817" cy="3194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 Customer User Interface</a:t>
            </a:r>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dirty="0"/>
          </a:p>
          <a:p>
            <a:pPr algn="ctr"/>
            <a:endParaRPr lang="nl-NL" dirty="0"/>
          </a:p>
        </p:txBody>
      </p:sp>
      <p:sp>
        <p:nvSpPr>
          <p:cNvPr id="4" name="Rounded Rectangle 3"/>
          <p:cNvSpPr/>
          <p:nvPr/>
        </p:nvSpPr>
        <p:spPr>
          <a:xfrm>
            <a:off x="497959" y="523217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Customers</a:t>
            </a:r>
          </a:p>
          <a:p>
            <a:pPr algn="ctr"/>
            <a:endParaRPr lang="en-US" sz="1600" dirty="0">
              <a:solidFill>
                <a:schemeClr val="dk1"/>
              </a:solidFill>
            </a:endParaRPr>
          </a:p>
        </p:txBody>
      </p:sp>
      <p:sp>
        <p:nvSpPr>
          <p:cNvPr id="9" name="Rounded Rectangle 8"/>
          <p:cNvSpPr/>
          <p:nvPr/>
        </p:nvSpPr>
        <p:spPr>
          <a:xfrm>
            <a:off x="8636262" y="1711990"/>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Menu &amp; </a:t>
            </a:r>
            <a:r>
              <a:rPr lang="en-US" dirty="0" err="1"/>
              <a:t>Nav</a:t>
            </a:r>
            <a:endParaRPr lang="nl-NL" sz="1200" dirty="0"/>
          </a:p>
          <a:p>
            <a:pPr marL="285750" indent="-285750">
              <a:buFont typeface="Arial" panose="020B0604020202020204" pitchFamily="34" charset="0"/>
              <a:buChar char="•"/>
            </a:pPr>
            <a:r>
              <a:rPr lang="en-US" dirty="0"/>
              <a:t>Marketing content</a:t>
            </a:r>
          </a:p>
        </p:txBody>
      </p:sp>
      <p:pic>
        <p:nvPicPr>
          <p:cNvPr id="10" name="Picture 10" descr="Image result for oracle jet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57887" y="1289242"/>
            <a:ext cx="1689876" cy="9684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65221" y="2680447"/>
            <a:ext cx="244019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2" name="TextBox 11"/>
          <p:cNvSpPr txBox="1"/>
          <p:nvPr/>
        </p:nvSpPr>
        <p:spPr>
          <a:xfrm>
            <a:off x="268340" y="2714471"/>
            <a:ext cx="915635" cy="369332"/>
          </a:xfrm>
          <a:prstGeom prst="rect">
            <a:avLst/>
          </a:prstGeom>
          <a:noFill/>
        </p:spPr>
        <p:txBody>
          <a:bodyPr wrap="none" rtlCol="0">
            <a:spAutoFit/>
          </a:bodyPr>
          <a:lstStyle/>
          <a:p>
            <a:r>
              <a:rPr lang="en-US" dirty="0"/>
              <a:t>IFRAME</a:t>
            </a:r>
            <a:endParaRPr lang="nl-NL" dirty="0"/>
          </a:p>
        </p:txBody>
      </p:sp>
      <p:sp>
        <p:nvSpPr>
          <p:cNvPr id="13" name="Rounded Rectangle 12"/>
          <p:cNvSpPr/>
          <p:nvPr/>
        </p:nvSpPr>
        <p:spPr>
          <a:xfrm>
            <a:off x="554289" y="3208171"/>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Sign Up</a:t>
            </a:r>
          </a:p>
          <a:p>
            <a:pPr marL="285750" indent="-285750">
              <a:buFont typeface="Arial" panose="020B0604020202020204" pitchFamily="34" charset="0"/>
              <a:buChar char="•"/>
            </a:pPr>
            <a:r>
              <a:rPr lang="en-US" sz="1600" dirty="0">
                <a:solidFill>
                  <a:schemeClr val="dk1"/>
                </a:solidFill>
              </a:rPr>
              <a:t>Sign In</a:t>
            </a:r>
          </a:p>
          <a:p>
            <a:pPr marL="285750" indent="-285750">
              <a:buFont typeface="Arial" panose="020B0604020202020204" pitchFamily="34" charset="0"/>
              <a:buChar char="•"/>
            </a:pPr>
            <a:r>
              <a:rPr lang="en-US" sz="1600" dirty="0">
                <a:solidFill>
                  <a:schemeClr val="dk1"/>
                </a:solidFill>
              </a:rPr>
              <a:t>Edit Profile</a:t>
            </a:r>
          </a:p>
        </p:txBody>
      </p:sp>
      <p:sp>
        <p:nvSpPr>
          <p:cNvPr id="16" name="Up Arrow 15"/>
          <p:cNvSpPr/>
          <p:nvPr/>
        </p:nvSpPr>
        <p:spPr>
          <a:xfrm>
            <a:off x="189268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Lightning Bolt 16"/>
          <p:cNvSpPr/>
          <p:nvPr/>
        </p:nvSpPr>
        <p:spPr>
          <a:xfrm>
            <a:off x="1739678"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3539476" y="1713448"/>
            <a:ext cx="4861213"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Client Side (JS) Event Bus &amp; Routing</a:t>
            </a:r>
          </a:p>
          <a:p>
            <a:pPr marL="285750" indent="-285750">
              <a:buFont typeface="Arial" panose="020B0604020202020204" pitchFamily="34" charset="0"/>
              <a:buChar char="•"/>
            </a:pPr>
            <a:r>
              <a:rPr lang="en-US" dirty="0"/>
              <a:t>Context (user settings, navigation history, ..)</a:t>
            </a:r>
          </a:p>
        </p:txBody>
      </p:sp>
      <p:sp>
        <p:nvSpPr>
          <p:cNvPr id="19" name="Rectangular Callout 18"/>
          <p:cNvSpPr/>
          <p:nvPr/>
        </p:nvSpPr>
        <p:spPr>
          <a:xfrm>
            <a:off x="1082345" y="1539641"/>
            <a:ext cx="2041343" cy="547991"/>
          </a:xfrm>
          <a:prstGeom prst="wedgeRectCallout">
            <a:avLst>
              <a:gd name="adj1" fmla="val -6662"/>
              <a:gd name="adj2" fmla="val 12606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xtBox 19"/>
          <p:cNvSpPr txBox="1"/>
          <p:nvPr/>
        </p:nvSpPr>
        <p:spPr>
          <a:xfrm>
            <a:off x="1117190" y="1538545"/>
            <a:ext cx="3754403" cy="523220"/>
          </a:xfrm>
          <a:prstGeom prst="rect">
            <a:avLst/>
          </a:prstGeom>
          <a:noFill/>
        </p:spPr>
        <p:txBody>
          <a:bodyPr wrap="square" rtlCol="0">
            <a:spAutoFit/>
          </a:bodyPr>
          <a:lstStyle/>
          <a:p>
            <a:r>
              <a:rPr lang="en-US" sz="1400" dirty="0" err="1"/>
              <a:t>CustomerSignIn</a:t>
            </a:r>
            <a:r>
              <a:rPr lang="en-US" sz="1400" dirty="0"/>
              <a:t>, </a:t>
            </a:r>
          </a:p>
          <a:p>
            <a:r>
              <a:rPr lang="en-US" sz="1400" dirty="0" err="1"/>
              <a:t>ChangedProfileSettings</a:t>
            </a:r>
            <a:r>
              <a:rPr lang="en-US" sz="1400" dirty="0"/>
              <a:t> </a:t>
            </a:r>
          </a:p>
        </p:txBody>
      </p:sp>
      <p:sp>
        <p:nvSpPr>
          <p:cNvPr id="21" name="Up Arrow 20"/>
          <p:cNvSpPr/>
          <p:nvPr/>
        </p:nvSpPr>
        <p:spPr>
          <a:xfrm flipV="1">
            <a:off x="213487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Lightning Bolt 13"/>
          <p:cNvSpPr/>
          <p:nvPr/>
        </p:nvSpPr>
        <p:spPr>
          <a:xfrm>
            <a:off x="2174248"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2897575" y="2680447"/>
            <a:ext cx="212026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0" name="Rounded Rectangle 29"/>
          <p:cNvSpPr/>
          <p:nvPr/>
        </p:nvSpPr>
        <p:spPr>
          <a:xfrm>
            <a:off x="3186643" y="3208171"/>
            <a:ext cx="1596597" cy="940526"/>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31" name="Up Arrow 30"/>
          <p:cNvSpPr/>
          <p:nvPr/>
        </p:nvSpPr>
        <p:spPr>
          <a:xfrm>
            <a:off x="452504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Lightning Bolt 31"/>
          <p:cNvSpPr/>
          <p:nvPr/>
        </p:nvSpPr>
        <p:spPr>
          <a:xfrm>
            <a:off x="4372032"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Up Arrow 32"/>
          <p:cNvSpPr/>
          <p:nvPr/>
        </p:nvSpPr>
        <p:spPr>
          <a:xfrm flipV="1">
            <a:off x="476723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Lightning Bolt 33"/>
          <p:cNvSpPr/>
          <p:nvPr/>
        </p:nvSpPr>
        <p:spPr>
          <a:xfrm>
            <a:off x="4806602"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xtBox 34"/>
          <p:cNvSpPr txBox="1"/>
          <p:nvPr/>
        </p:nvSpPr>
        <p:spPr>
          <a:xfrm>
            <a:off x="2876722" y="2695473"/>
            <a:ext cx="915635" cy="369332"/>
          </a:xfrm>
          <a:prstGeom prst="rect">
            <a:avLst/>
          </a:prstGeom>
          <a:noFill/>
        </p:spPr>
        <p:txBody>
          <a:bodyPr wrap="none" rtlCol="0">
            <a:spAutoFit/>
          </a:bodyPr>
          <a:lstStyle/>
          <a:p>
            <a:r>
              <a:rPr lang="en-US" dirty="0"/>
              <a:t>IFRAME</a:t>
            </a:r>
            <a:endParaRPr lang="nl-NL" dirty="0"/>
          </a:p>
        </p:txBody>
      </p:sp>
      <p:sp>
        <p:nvSpPr>
          <p:cNvPr id="36" name="Rounded Rectangle 35"/>
          <p:cNvSpPr/>
          <p:nvPr/>
        </p:nvSpPr>
        <p:spPr>
          <a:xfrm>
            <a:off x="3015425" y="5232179"/>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Orders</a:t>
            </a:r>
          </a:p>
          <a:p>
            <a:pPr algn="ctr"/>
            <a:endParaRPr lang="en-US" sz="1600" dirty="0">
              <a:solidFill>
                <a:schemeClr val="dk1"/>
              </a:solidFill>
            </a:endParaRPr>
          </a:p>
        </p:txBody>
      </p:sp>
      <p:sp>
        <p:nvSpPr>
          <p:cNvPr id="45" name="Rectangle 44"/>
          <p:cNvSpPr/>
          <p:nvPr/>
        </p:nvSpPr>
        <p:spPr>
          <a:xfrm>
            <a:off x="7430579" y="2688344"/>
            <a:ext cx="2163801"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6" name="Rounded Rectangle 45"/>
          <p:cNvSpPr/>
          <p:nvPr/>
        </p:nvSpPr>
        <p:spPr>
          <a:xfrm>
            <a:off x="7719647" y="3216068"/>
            <a:ext cx="1629377" cy="940526"/>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47" name="Up Arrow 46"/>
          <p:cNvSpPr/>
          <p:nvPr/>
        </p:nvSpPr>
        <p:spPr>
          <a:xfrm>
            <a:off x="892357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Lightning Bolt 47"/>
          <p:cNvSpPr/>
          <p:nvPr/>
        </p:nvSpPr>
        <p:spPr>
          <a:xfrm>
            <a:off x="8770566"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Up Arrow 48"/>
          <p:cNvSpPr/>
          <p:nvPr/>
        </p:nvSpPr>
        <p:spPr>
          <a:xfrm flipV="1">
            <a:off x="916576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Lightning Bolt 49"/>
          <p:cNvSpPr/>
          <p:nvPr/>
        </p:nvSpPr>
        <p:spPr>
          <a:xfrm>
            <a:off x="9205136"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TextBox 50"/>
          <p:cNvSpPr txBox="1"/>
          <p:nvPr/>
        </p:nvSpPr>
        <p:spPr>
          <a:xfrm>
            <a:off x="7409726" y="2703370"/>
            <a:ext cx="915635" cy="369332"/>
          </a:xfrm>
          <a:prstGeom prst="rect">
            <a:avLst/>
          </a:prstGeom>
          <a:noFill/>
        </p:spPr>
        <p:txBody>
          <a:bodyPr wrap="none" rtlCol="0">
            <a:spAutoFit/>
          </a:bodyPr>
          <a:lstStyle/>
          <a:p>
            <a:r>
              <a:rPr lang="en-US" dirty="0"/>
              <a:t>IFRAME</a:t>
            </a:r>
            <a:endParaRPr lang="nl-NL" dirty="0"/>
          </a:p>
        </p:txBody>
      </p:sp>
      <p:sp>
        <p:nvSpPr>
          <p:cNvPr id="52" name="Rectangle 51"/>
          <p:cNvSpPr/>
          <p:nvPr/>
        </p:nvSpPr>
        <p:spPr>
          <a:xfrm>
            <a:off x="9752901" y="2688344"/>
            <a:ext cx="1945516"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53" name="Rounded Rectangle 52"/>
          <p:cNvSpPr/>
          <p:nvPr/>
        </p:nvSpPr>
        <p:spPr>
          <a:xfrm>
            <a:off x="10041968" y="3216068"/>
            <a:ext cx="1465005" cy="940526"/>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54" name="Up Arrow 53"/>
          <p:cNvSpPr/>
          <p:nvPr/>
        </p:nvSpPr>
        <p:spPr>
          <a:xfrm>
            <a:off x="1115881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Lightning Bolt 54"/>
          <p:cNvSpPr/>
          <p:nvPr/>
        </p:nvSpPr>
        <p:spPr>
          <a:xfrm>
            <a:off x="1100580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Up Arrow 55"/>
          <p:cNvSpPr/>
          <p:nvPr/>
        </p:nvSpPr>
        <p:spPr>
          <a:xfrm flipV="1">
            <a:off x="1140100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Lightning Bolt 56"/>
          <p:cNvSpPr/>
          <p:nvPr/>
        </p:nvSpPr>
        <p:spPr>
          <a:xfrm>
            <a:off x="1144037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TextBox 57"/>
          <p:cNvSpPr txBox="1"/>
          <p:nvPr/>
        </p:nvSpPr>
        <p:spPr>
          <a:xfrm>
            <a:off x="9732047" y="2703370"/>
            <a:ext cx="915635" cy="369332"/>
          </a:xfrm>
          <a:prstGeom prst="rect">
            <a:avLst/>
          </a:prstGeom>
          <a:noFill/>
        </p:spPr>
        <p:txBody>
          <a:bodyPr wrap="none" rtlCol="0">
            <a:spAutoFit/>
          </a:bodyPr>
          <a:lstStyle/>
          <a:p>
            <a:r>
              <a:rPr lang="en-US" dirty="0"/>
              <a:t>IFRAME</a:t>
            </a:r>
            <a:endParaRPr lang="nl-NL" dirty="0"/>
          </a:p>
        </p:txBody>
      </p:sp>
      <p:sp>
        <p:nvSpPr>
          <p:cNvPr id="59" name="Rounded Rectangle 58"/>
          <p:cNvSpPr/>
          <p:nvPr/>
        </p:nvSpPr>
        <p:spPr>
          <a:xfrm>
            <a:off x="7648719" y="5302344"/>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Loyalty</a:t>
            </a:r>
          </a:p>
          <a:p>
            <a:pPr algn="ctr"/>
            <a:endParaRPr lang="en-US" sz="1600" dirty="0">
              <a:solidFill>
                <a:schemeClr val="dk1"/>
              </a:solidFill>
            </a:endParaRPr>
          </a:p>
        </p:txBody>
      </p:sp>
      <p:sp>
        <p:nvSpPr>
          <p:cNvPr id="60" name="Rounded Rectangle 59"/>
          <p:cNvSpPr/>
          <p:nvPr/>
        </p:nvSpPr>
        <p:spPr>
          <a:xfrm>
            <a:off x="10064304" y="5335506"/>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Billing, Invoicing &amp; Collection</a:t>
            </a:r>
          </a:p>
          <a:p>
            <a:pPr algn="ctr"/>
            <a:endParaRPr lang="en-US" sz="1600" dirty="0">
              <a:solidFill>
                <a:schemeClr val="dk1"/>
              </a:solidFill>
            </a:endParaRPr>
          </a:p>
        </p:txBody>
      </p:sp>
      <p:sp>
        <p:nvSpPr>
          <p:cNvPr id="65" name="Rectangular Callout 64"/>
          <p:cNvSpPr/>
          <p:nvPr/>
        </p:nvSpPr>
        <p:spPr>
          <a:xfrm>
            <a:off x="3539476" y="3011190"/>
            <a:ext cx="1215834" cy="636460"/>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TextBox 65"/>
          <p:cNvSpPr txBox="1"/>
          <p:nvPr/>
        </p:nvSpPr>
        <p:spPr>
          <a:xfrm>
            <a:off x="3539476" y="3048454"/>
            <a:ext cx="1311354" cy="523220"/>
          </a:xfrm>
          <a:prstGeom prst="rect">
            <a:avLst/>
          </a:prstGeom>
          <a:noFill/>
        </p:spPr>
        <p:txBody>
          <a:bodyPr wrap="square" rtlCol="0">
            <a:spAutoFit/>
          </a:bodyPr>
          <a:lstStyle/>
          <a:p>
            <a:r>
              <a:rPr lang="en-US" sz="1400" dirty="0" err="1"/>
              <a:t>ViewProduct</a:t>
            </a:r>
            <a:endParaRPr lang="en-US" sz="1400" dirty="0"/>
          </a:p>
          <a:p>
            <a:r>
              <a:rPr lang="en-US" sz="1400" dirty="0" err="1"/>
              <a:t>InspectInvoice</a:t>
            </a:r>
            <a:endParaRPr lang="nl-NL" sz="1400" dirty="0"/>
          </a:p>
        </p:txBody>
      </p:sp>
      <p:pic>
        <p:nvPicPr>
          <p:cNvPr id="63" name="Picture 2" descr="Image result for oracle container cloud serv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1518" y="6081832"/>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4">
            <a:clrChange>
              <a:clrFrom>
                <a:srgbClr val="FFFFFF"/>
              </a:clrFrom>
              <a:clrTo>
                <a:srgbClr val="FFFFFF">
                  <a:alpha val="0"/>
                </a:srgbClr>
              </a:clrTo>
            </a:clrChange>
          </a:blip>
          <a:stretch>
            <a:fillRect/>
          </a:stretch>
        </p:blipFill>
        <p:spPr>
          <a:xfrm>
            <a:off x="9046964" y="6002330"/>
            <a:ext cx="500395" cy="407074"/>
          </a:xfrm>
          <a:prstGeom prst="rect">
            <a:avLst/>
          </a:prstGeom>
        </p:spPr>
      </p:pic>
      <p:pic>
        <p:nvPicPr>
          <p:cNvPr id="68" name="Picture 67"/>
          <p:cNvPicPr>
            <a:picLocks noChangeAspect="1"/>
          </p:cNvPicPr>
          <p:nvPr/>
        </p:nvPicPr>
        <p:blipFill>
          <a:blip r:embed="rId5"/>
          <a:stretch>
            <a:fillRect/>
          </a:stretch>
        </p:blipFill>
        <p:spPr>
          <a:xfrm>
            <a:off x="4466601" y="6051113"/>
            <a:ext cx="601264" cy="400843"/>
          </a:xfrm>
          <a:prstGeom prst="rect">
            <a:avLst/>
          </a:prstGeom>
        </p:spPr>
      </p:pic>
      <p:pic>
        <p:nvPicPr>
          <p:cNvPr id="69" name="Picture 68"/>
          <p:cNvPicPr>
            <a:picLocks noChangeAspect="1"/>
          </p:cNvPicPr>
          <p:nvPr/>
        </p:nvPicPr>
        <p:blipFill>
          <a:blip r:embed="rId4">
            <a:clrChange>
              <a:clrFrom>
                <a:srgbClr val="FFFFFF"/>
              </a:clrFrom>
              <a:clrTo>
                <a:srgbClr val="FFFFFF">
                  <a:alpha val="0"/>
                </a:srgbClr>
              </a:clrTo>
            </a:clrChange>
          </a:blip>
          <a:stretch>
            <a:fillRect/>
          </a:stretch>
        </p:blipFill>
        <p:spPr>
          <a:xfrm>
            <a:off x="4414088" y="3915716"/>
            <a:ext cx="500395" cy="407074"/>
          </a:xfrm>
          <a:prstGeom prst="rect">
            <a:avLst/>
          </a:prstGeom>
        </p:spPr>
      </p:pic>
      <p:pic>
        <p:nvPicPr>
          <p:cNvPr id="71" name="Picture 70"/>
          <p:cNvPicPr>
            <a:picLocks noChangeAspect="1"/>
          </p:cNvPicPr>
          <p:nvPr/>
        </p:nvPicPr>
        <p:blipFill>
          <a:blip r:embed="rId5"/>
          <a:stretch>
            <a:fillRect/>
          </a:stretch>
        </p:blipFill>
        <p:spPr>
          <a:xfrm>
            <a:off x="1904428" y="6057749"/>
            <a:ext cx="601264" cy="400843"/>
          </a:xfrm>
          <a:prstGeom prst="rect">
            <a:avLst/>
          </a:prstGeom>
        </p:spPr>
      </p:pic>
      <p:pic>
        <p:nvPicPr>
          <p:cNvPr id="72" name="Picture 71"/>
          <p:cNvPicPr>
            <a:picLocks noChangeAspect="1"/>
          </p:cNvPicPr>
          <p:nvPr/>
        </p:nvPicPr>
        <p:blipFill>
          <a:blip r:embed="rId4">
            <a:clrChange>
              <a:clrFrom>
                <a:srgbClr val="FFFFFF"/>
              </a:clrFrom>
              <a:clrTo>
                <a:srgbClr val="FFFFFF">
                  <a:alpha val="0"/>
                </a:srgbClr>
              </a:clrTo>
            </a:clrChange>
          </a:blip>
          <a:stretch>
            <a:fillRect/>
          </a:stretch>
        </p:blipFill>
        <p:spPr>
          <a:xfrm>
            <a:off x="1952457" y="3902955"/>
            <a:ext cx="500395" cy="407074"/>
          </a:xfrm>
          <a:prstGeom prst="rect">
            <a:avLst/>
          </a:prstGeom>
        </p:spPr>
      </p:pic>
      <p:sp>
        <p:nvSpPr>
          <p:cNvPr id="37" name="Rectangle 36"/>
          <p:cNvSpPr/>
          <p:nvPr/>
        </p:nvSpPr>
        <p:spPr>
          <a:xfrm>
            <a:off x="5217564" y="2688344"/>
            <a:ext cx="2023133"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9" name="Up Arrow 38"/>
          <p:cNvSpPr/>
          <p:nvPr/>
        </p:nvSpPr>
        <p:spPr>
          <a:xfrm>
            <a:off x="671056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Lightning Bolt 39"/>
          <p:cNvSpPr/>
          <p:nvPr/>
        </p:nvSpPr>
        <p:spPr>
          <a:xfrm>
            <a:off x="655755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Up Arrow 40"/>
          <p:cNvSpPr/>
          <p:nvPr/>
        </p:nvSpPr>
        <p:spPr>
          <a:xfrm flipV="1">
            <a:off x="695275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Lightning Bolt 41"/>
          <p:cNvSpPr/>
          <p:nvPr/>
        </p:nvSpPr>
        <p:spPr>
          <a:xfrm>
            <a:off x="699212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extBox 42"/>
          <p:cNvSpPr txBox="1"/>
          <p:nvPr/>
        </p:nvSpPr>
        <p:spPr>
          <a:xfrm>
            <a:off x="5196711" y="2703370"/>
            <a:ext cx="915635" cy="369332"/>
          </a:xfrm>
          <a:prstGeom prst="rect">
            <a:avLst/>
          </a:prstGeom>
          <a:noFill/>
        </p:spPr>
        <p:txBody>
          <a:bodyPr wrap="none" rtlCol="0">
            <a:spAutoFit/>
          </a:bodyPr>
          <a:lstStyle/>
          <a:p>
            <a:r>
              <a:rPr lang="en-US" dirty="0"/>
              <a:t>IFRAME</a:t>
            </a:r>
            <a:endParaRPr lang="nl-NL" dirty="0"/>
          </a:p>
        </p:txBody>
      </p:sp>
      <p:sp>
        <p:nvSpPr>
          <p:cNvPr id="5" name="Rounded Rectangle 4"/>
          <p:cNvSpPr/>
          <p:nvPr/>
        </p:nvSpPr>
        <p:spPr>
          <a:xfrm>
            <a:off x="5365329" y="3182611"/>
            <a:ext cx="1953823" cy="310208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8" name="Rounded Rectangle 37"/>
          <p:cNvSpPr/>
          <p:nvPr/>
        </p:nvSpPr>
        <p:spPr>
          <a:xfrm>
            <a:off x="5506633" y="3216068"/>
            <a:ext cx="1523452" cy="940526"/>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44" name="Rounded Rectangle 43"/>
          <p:cNvSpPr/>
          <p:nvPr/>
        </p:nvSpPr>
        <p:spPr>
          <a:xfrm>
            <a:off x="5431010" y="5265341"/>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Products</a:t>
            </a:r>
          </a:p>
          <a:p>
            <a:pPr algn="ctr"/>
            <a:endParaRPr lang="en-US" sz="1600" dirty="0">
              <a:solidFill>
                <a:schemeClr val="dk1"/>
              </a:solidFill>
            </a:endParaRPr>
          </a:p>
        </p:txBody>
      </p:sp>
      <p:sp>
        <p:nvSpPr>
          <p:cNvPr id="61" name="Rectangular Callout 60"/>
          <p:cNvSpPr/>
          <p:nvPr/>
        </p:nvSpPr>
        <p:spPr>
          <a:xfrm>
            <a:off x="5976605" y="2967983"/>
            <a:ext cx="987916" cy="350848"/>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xtBox 61"/>
          <p:cNvSpPr txBox="1"/>
          <p:nvPr/>
        </p:nvSpPr>
        <p:spPr>
          <a:xfrm>
            <a:off x="5917971" y="3005247"/>
            <a:ext cx="1142070" cy="307777"/>
          </a:xfrm>
          <a:prstGeom prst="rect">
            <a:avLst/>
          </a:prstGeom>
          <a:noFill/>
        </p:spPr>
        <p:txBody>
          <a:bodyPr wrap="square" rtlCol="0">
            <a:spAutoFit/>
          </a:bodyPr>
          <a:lstStyle/>
          <a:p>
            <a:r>
              <a:rPr lang="en-US" sz="1400" dirty="0" err="1"/>
              <a:t>AddToBasket</a:t>
            </a:r>
            <a:endParaRPr lang="nl-NL" sz="1400" dirty="0"/>
          </a:p>
        </p:txBody>
      </p:sp>
      <p:pic>
        <p:nvPicPr>
          <p:cNvPr id="70" name="Picture 2" descr="Image result for oracle container cloud serv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083" y="6066946"/>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4">
            <a:clrChange>
              <a:clrFrom>
                <a:srgbClr val="FFFFFF"/>
              </a:clrFrom>
              <a:clrTo>
                <a:srgbClr val="FFFFFF">
                  <a:alpha val="0"/>
                </a:srgbClr>
              </a:clrTo>
            </a:clrChange>
          </a:blip>
          <a:stretch>
            <a:fillRect/>
          </a:stretch>
        </p:blipFill>
        <p:spPr>
          <a:xfrm>
            <a:off x="9007150" y="3864310"/>
            <a:ext cx="500395" cy="407074"/>
          </a:xfrm>
          <a:prstGeom prst="rect">
            <a:avLst/>
          </a:prstGeom>
        </p:spPr>
      </p:pic>
      <p:pic>
        <p:nvPicPr>
          <p:cNvPr id="73" name="Picture 2" descr="Image result for oracle container cloud service">
            <a:extLst>
              <a:ext uri="{FF2B5EF4-FFF2-40B4-BE49-F238E27FC236}">
                <a16:creationId xmlns:a16="http://schemas.microsoft.com/office/drawing/2014/main" id="{FF0D38B8-C12D-FE42-8E06-47443393BD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4163" y="3891857"/>
            <a:ext cx="418172" cy="41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710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E127C-F9DE-5048-BF79-CC501FAE85B9}"/>
              </a:ext>
            </a:extLst>
          </p:cNvPr>
          <p:cNvSpPr>
            <a:spLocks noGrp="1"/>
          </p:cNvSpPr>
          <p:nvPr>
            <p:ph type="title"/>
          </p:nvPr>
        </p:nvSpPr>
        <p:spPr/>
        <p:txBody>
          <a:bodyPr/>
          <a:lstStyle/>
          <a:p>
            <a:r>
              <a:rPr lang="en-US" dirty="0" err="1"/>
              <a:t>Microservices</a:t>
            </a:r>
            <a:r>
              <a:rPr lang="en-US" dirty="0"/>
              <a:t> Architecture</a:t>
            </a:r>
            <a:br>
              <a:rPr lang="en-US" dirty="0"/>
            </a:br>
            <a:r>
              <a:rPr lang="en-US" dirty="0"/>
              <a:t>Organizational aspects</a:t>
            </a:r>
            <a:endParaRPr lang="de-DE" dirty="0"/>
          </a:p>
        </p:txBody>
      </p:sp>
      <p:sp>
        <p:nvSpPr>
          <p:cNvPr id="3" name="Content Placeholder 2">
            <a:extLst>
              <a:ext uri="{FF2B5EF4-FFF2-40B4-BE49-F238E27FC236}">
                <a16:creationId xmlns:a16="http://schemas.microsoft.com/office/drawing/2014/main" id="{3ED13D93-7EAD-FB43-8618-8EAE9CFECBF5}"/>
              </a:ext>
            </a:extLst>
          </p:cNvPr>
          <p:cNvSpPr>
            <a:spLocks noGrp="1"/>
          </p:cNvSpPr>
          <p:nvPr>
            <p:ph idx="1"/>
          </p:nvPr>
        </p:nvSpPr>
        <p:spPr/>
        <p:txBody>
          <a:bodyPr/>
          <a:lstStyle/>
          <a:p>
            <a:r>
              <a:rPr lang="de-DE" dirty="0" err="1"/>
              <a:t>Doing</a:t>
            </a:r>
            <a:r>
              <a:rPr lang="de-DE" dirty="0"/>
              <a:t> </a:t>
            </a:r>
            <a:r>
              <a:rPr lang="de-DE" dirty="0" err="1"/>
              <a:t>Microservices</a:t>
            </a:r>
            <a:r>
              <a:rPr lang="de-DE" dirty="0"/>
              <a:t> </a:t>
            </a:r>
            <a:r>
              <a:rPr lang="de-DE" dirty="0" err="1"/>
              <a:t>seriously</a:t>
            </a:r>
            <a:r>
              <a:rPr lang="de-DE" dirty="0"/>
              <a:t>, </a:t>
            </a:r>
            <a:r>
              <a:rPr lang="de-DE" dirty="0" err="1"/>
              <a:t>implies</a:t>
            </a:r>
            <a:r>
              <a:rPr lang="de-DE" dirty="0"/>
              <a:t> </a:t>
            </a:r>
            <a:r>
              <a:rPr lang="de-DE" dirty="0" err="1"/>
              <a:t>change</a:t>
            </a:r>
            <a:r>
              <a:rPr lang="de-DE" dirty="0"/>
              <a:t>!</a:t>
            </a:r>
          </a:p>
          <a:p>
            <a:pPr lvl="1"/>
            <a:r>
              <a:rPr lang="de-DE" dirty="0" err="1"/>
              <a:t>Dedicated</a:t>
            </a:r>
            <a:r>
              <a:rPr lang="de-DE" dirty="0"/>
              <a:t> </a:t>
            </a:r>
            <a:r>
              <a:rPr lang="de-DE" dirty="0" err="1"/>
              <a:t>responsibility</a:t>
            </a:r>
            <a:r>
              <a:rPr lang="de-DE" dirty="0"/>
              <a:t> </a:t>
            </a:r>
            <a:r>
              <a:rPr lang="de-DE" dirty="0" err="1"/>
              <a:t>throughout</a:t>
            </a:r>
            <a:r>
              <a:rPr lang="de-DE" dirty="0"/>
              <a:t> a </a:t>
            </a:r>
            <a:r>
              <a:rPr lang="de-DE" dirty="0" err="1"/>
              <a:t>Microservices</a:t>
            </a:r>
            <a:r>
              <a:rPr lang="de-DE" dirty="0"/>
              <a:t> </a:t>
            </a:r>
            <a:r>
              <a:rPr lang="de-DE" dirty="0" err="1"/>
              <a:t>lifecycle</a:t>
            </a:r>
            <a:endParaRPr lang="de-DE" dirty="0"/>
          </a:p>
          <a:p>
            <a:pPr lvl="1"/>
            <a:r>
              <a:rPr lang="de-DE" dirty="0" err="1"/>
              <a:t>Breakthrough</a:t>
            </a:r>
            <a:r>
              <a:rPr lang="de-DE" dirty="0"/>
              <a:t> </a:t>
            </a:r>
            <a:r>
              <a:rPr lang="de-DE" dirty="0" err="1"/>
              <a:t>the</a:t>
            </a:r>
            <a:r>
              <a:rPr lang="de-DE" dirty="0"/>
              <a:t> traditional </a:t>
            </a:r>
            <a:r>
              <a:rPr lang="de-DE" dirty="0" err="1"/>
              <a:t>borders</a:t>
            </a:r>
            <a:r>
              <a:rPr lang="de-DE" dirty="0"/>
              <a:t> </a:t>
            </a:r>
            <a:r>
              <a:rPr lang="de-DE" dirty="0" err="1"/>
              <a:t>between</a:t>
            </a:r>
            <a:r>
              <a:rPr lang="de-DE" dirty="0"/>
              <a:t> </a:t>
            </a:r>
            <a:r>
              <a:rPr lang="de-DE" dirty="0" err="1"/>
              <a:t>Dev</a:t>
            </a:r>
            <a:r>
              <a:rPr lang="de-DE" dirty="0"/>
              <a:t> </a:t>
            </a:r>
            <a:r>
              <a:rPr lang="de-DE" dirty="0" err="1"/>
              <a:t>and</a:t>
            </a:r>
            <a:r>
              <a:rPr lang="de-DE" dirty="0"/>
              <a:t> </a:t>
            </a:r>
            <a:r>
              <a:rPr lang="de-DE" dirty="0" err="1"/>
              <a:t>Ops</a:t>
            </a:r>
            <a:r>
              <a:rPr lang="de-DE" dirty="0"/>
              <a:t> </a:t>
            </a:r>
            <a:r>
              <a:rPr lang="de-DE" dirty="0" err="1"/>
              <a:t>guys</a:t>
            </a:r>
            <a:endParaRPr lang="de-DE" dirty="0"/>
          </a:p>
          <a:p>
            <a:pPr lvl="1"/>
            <a:r>
              <a:rPr lang="de-DE" dirty="0" err="1"/>
              <a:t>One</a:t>
            </a:r>
            <a:r>
              <a:rPr lang="de-DE" dirty="0"/>
              <a:t> </a:t>
            </a:r>
            <a:r>
              <a:rPr lang="de-DE" dirty="0" err="1"/>
              <a:t>have</a:t>
            </a:r>
            <a:r>
              <a:rPr lang="de-DE" dirty="0"/>
              <a:t> </a:t>
            </a:r>
            <a:r>
              <a:rPr lang="de-DE" dirty="0" err="1"/>
              <a:t>to</a:t>
            </a:r>
            <a:r>
              <a:rPr lang="de-DE" dirty="0"/>
              <a:t> </a:t>
            </a:r>
            <a:r>
              <a:rPr lang="de-DE" dirty="0" err="1"/>
              <a:t>come</a:t>
            </a:r>
            <a:r>
              <a:rPr lang="de-DE" dirty="0"/>
              <a:t> out </a:t>
            </a:r>
            <a:r>
              <a:rPr lang="de-DE" dirty="0" err="1"/>
              <a:t>of</a:t>
            </a:r>
            <a:r>
              <a:rPr lang="de-DE" dirty="0"/>
              <a:t> </a:t>
            </a:r>
            <a:r>
              <a:rPr lang="de-DE" dirty="0" err="1"/>
              <a:t>the</a:t>
            </a:r>
            <a:r>
              <a:rPr lang="de-DE" dirty="0"/>
              <a:t> </a:t>
            </a:r>
            <a:r>
              <a:rPr lang="de-DE" dirty="0" err="1"/>
              <a:t>own</a:t>
            </a:r>
            <a:r>
              <a:rPr lang="de-DE" dirty="0"/>
              <a:t> </a:t>
            </a:r>
            <a:r>
              <a:rPr lang="de-DE" dirty="0" err="1"/>
              <a:t>comfort</a:t>
            </a:r>
            <a:r>
              <a:rPr lang="de-DE" dirty="0"/>
              <a:t> </a:t>
            </a:r>
            <a:r>
              <a:rPr lang="de-DE" dirty="0" err="1"/>
              <a:t>zone</a:t>
            </a:r>
            <a:endParaRPr lang="de-DE" dirty="0"/>
          </a:p>
          <a:p>
            <a:r>
              <a:rPr lang="de-DE" dirty="0" err="1"/>
              <a:t>Starting</a:t>
            </a:r>
            <a:r>
              <a:rPr lang="de-DE" dirty="0"/>
              <a:t> a </a:t>
            </a:r>
            <a:r>
              <a:rPr lang="de-DE" dirty="0" err="1"/>
              <a:t>Microservice</a:t>
            </a:r>
            <a:r>
              <a:rPr lang="de-DE" dirty="0"/>
              <a:t> initiative </a:t>
            </a:r>
            <a:r>
              <a:rPr lang="de-DE" dirty="0" err="1"/>
              <a:t>means</a:t>
            </a:r>
            <a:r>
              <a:rPr lang="de-DE" dirty="0"/>
              <a:t> a </a:t>
            </a:r>
            <a:r>
              <a:rPr lang="de-DE" dirty="0" err="1"/>
              <a:t>improved</a:t>
            </a:r>
            <a:r>
              <a:rPr lang="de-DE" dirty="0"/>
              <a:t> </a:t>
            </a:r>
            <a:r>
              <a:rPr lang="de-DE" dirty="0" err="1"/>
              <a:t>need</a:t>
            </a:r>
            <a:r>
              <a:rPr lang="de-DE" dirty="0"/>
              <a:t> </a:t>
            </a:r>
            <a:r>
              <a:rPr lang="de-DE" dirty="0" err="1"/>
              <a:t>for</a:t>
            </a:r>
            <a:r>
              <a:rPr lang="de-DE" dirty="0"/>
              <a:t> </a:t>
            </a:r>
            <a:r>
              <a:rPr lang="de-DE" dirty="0" err="1"/>
              <a:t>communication</a:t>
            </a:r>
            <a:r>
              <a:rPr lang="de-DE" dirty="0"/>
              <a:t>, </a:t>
            </a:r>
            <a:r>
              <a:rPr lang="de-DE" dirty="0" err="1"/>
              <a:t>because</a:t>
            </a:r>
            <a:r>
              <a:rPr lang="de-DE" dirty="0"/>
              <a:t> </a:t>
            </a:r>
            <a:r>
              <a:rPr lang="de-DE" dirty="0" err="1"/>
              <a:t>of</a:t>
            </a:r>
            <a:endParaRPr lang="de-DE" dirty="0"/>
          </a:p>
          <a:p>
            <a:pPr lvl="1"/>
            <a:r>
              <a:rPr lang="de-DE" dirty="0"/>
              <a:t>API </a:t>
            </a:r>
            <a:r>
              <a:rPr lang="de-DE" dirty="0" err="1"/>
              <a:t>definitions</a:t>
            </a:r>
            <a:endParaRPr lang="de-DE" dirty="0"/>
          </a:p>
          <a:p>
            <a:pPr lvl="1"/>
            <a:r>
              <a:rPr lang="de-DE" dirty="0"/>
              <a:t>Events </a:t>
            </a:r>
            <a:r>
              <a:rPr lang="de-DE" dirty="0" err="1"/>
              <a:t>and</a:t>
            </a:r>
            <a:r>
              <a:rPr lang="de-DE" dirty="0"/>
              <a:t> </a:t>
            </a:r>
            <a:r>
              <a:rPr lang="de-DE" dirty="0" err="1"/>
              <a:t>interactions</a:t>
            </a:r>
            <a:endParaRPr lang="de-DE" dirty="0"/>
          </a:p>
          <a:p>
            <a:r>
              <a:rPr lang="de-DE" dirty="0" err="1"/>
              <a:t>Defining</a:t>
            </a:r>
            <a:r>
              <a:rPr lang="de-DE" dirty="0"/>
              <a:t> </a:t>
            </a:r>
            <a:r>
              <a:rPr lang="de-DE" dirty="0" err="1"/>
              <a:t>Bounded</a:t>
            </a:r>
            <a:r>
              <a:rPr lang="de-DE" dirty="0"/>
              <a:t> </a:t>
            </a:r>
            <a:r>
              <a:rPr lang="de-DE" dirty="0" err="1"/>
              <a:t>contexts</a:t>
            </a:r>
            <a:r>
              <a:rPr lang="de-DE" dirty="0"/>
              <a:t> </a:t>
            </a:r>
            <a:r>
              <a:rPr lang="de-DE" dirty="0" err="1"/>
              <a:t>is</a:t>
            </a:r>
            <a:r>
              <a:rPr lang="de-DE" dirty="0"/>
              <a:t> not </a:t>
            </a:r>
            <a:r>
              <a:rPr lang="de-DE" dirty="0" err="1"/>
              <a:t>straight</a:t>
            </a:r>
            <a:r>
              <a:rPr lang="de-DE" dirty="0"/>
              <a:t>-forward </a:t>
            </a:r>
            <a:r>
              <a:rPr lang="de-DE" dirty="0" err="1"/>
              <a:t>and</a:t>
            </a:r>
            <a:r>
              <a:rPr lang="de-DE"/>
              <a:t> might</a:t>
            </a:r>
            <a:r>
              <a:rPr lang="de-DE" dirty="0"/>
              <a:t> </a:t>
            </a:r>
            <a:r>
              <a:rPr lang="de-DE" dirty="0" err="1"/>
              <a:t>conflict</a:t>
            </a:r>
            <a:r>
              <a:rPr lang="de-DE" dirty="0"/>
              <a:t> </a:t>
            </a:r>
            <a:r>
              <a:rPr lang="de-DE" dirty="0" err="1"/>
              <a:t>with</a:t>
            </a:r>
            <a:r>
              <a:rPr lang="de-DE" dirty="0"/>
              <a:t> </a:t>
            </a:r>
            <a:r>
              <a:rPr lang="de-DE" dirty="0" err="1"/>
              <a:t>organizational</a:t>
            </a:r>
            <a:r>
              <a:rPr lang="de-DE" dirty="0"/>
              <a:t> </a:t>
            </a:r>
            <a:r>
              <a:rPr lang="de-DE" dirty="0" err="1"/>
              <a:t>aspects</a:t>
            </a:r>
            <a:endParaRPr lang="de-DE" dirty="0"/>
          </a:p>
          <a:p>
            <a:endParaRPr lang="de-DE" dirty="0"/>
          </a:p>
        </p:txBody>
      </p:sp>
    </p:spTree>
    <p:extLst>
      <p:ext uri="{BB962C8B-B14F-4D97-AF65-F5344CB8AC3E}">
        <p14:creationId xmlns:p14="http://schemas.microsoft.com/office/powerpoint/2010/main" val="56776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of Working – A Multi Team Effort</a:t>
            </a:r>
            <a:endParaRPr lang="nl-NL" dirty="0"/>
          </a:p>
        </p:txBody>
      </p:sp>
      <p:sp>
        <p:nvSpPr>
          <p:cNvPr id="4" name="Rounded Rectangle 3"/>
          <p:cNvSpPr/>
          <p:nvPr/>
        </p:nvSpPr>
        <p:spPr>
          <a:xfrm>
            <a:off x="2193760" y="3355848"/>
            <a:ext cx="1837509" cy="31729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5" name="Rounded Rectangle 4"/>
          <p:cNvSpPr/>
          <p:nvPr/>
        </p:nvSpPr>
        <p:spPr>
          <a:xfrm>
            <a:off x="4161396" y="3355848"/>
            <a:ext cx="1837509" cy="317296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6" name="Rounded Rectangle 5"/>
          <p:cNvSpPr/>
          <p:nvPr/>
        </p:nvSpPr>
        <p:spPr>
          <a:xfrm>
            <a:off x="6100393" y="3355848"/>
            <a:ext cx="1837509" cy="317296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7" name="Rounded Rectangle 6"/>
          <p:cNvSpPr/>
          <p:nvPr/>
        </p:nvSpPr>
        <p:spPr>
          <a:xfrm>
            <a:off x="8096668" y="3355848"/>
            <a:ext cx="1837509" cy="317296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8" name="Rounded Rectangle 7"/>
          <p:cNvSpPr/>
          <p:nvPr/>
        </p:nvSpPr>
        <p:spPr>
          <a:xfrm>
            <a:off x="10064304" y="3355848"/>
            <a:ext cx="1837509" cy="317296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9" name="Rounded Rectangle 8"/>
          <p:cNvSpPr/>
          <p:nvPr/>
        </p:nvSpPr>
        <p:spPr>
          <a:xfrm>
            <a:off x="260959" y="3355848"/>
            <a:ext cx="1802674" cy="317296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Rounded Rectangle 9"/>
          <p:cNvSpPr/>
          <p:nvPr/>
        </p:nvSpPr>
        <p:spPr>
          <a:xfrm>
            <a:off x="2566600" y="1393420"/>
            <a:ext cx="7124864" cy="961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Web Shop Portal</a:t>
            </a:r>
          </a:p>
          <a:p>
            <a:pPr algn="ctr"/>
            <a:endParaRPr lang="en-US" sz="3200" dirty="0"/>
          </a:p>
        </p:txBody>
      </p:sp>
      <p:sp>
        <p:nvSpPr>
          <p:cNvPr id="11" name="Rounded Rectangle 10"/>
          <p:cNvSpPr/>
          <p:nvPr/>
        </p:nvSpPr>
        <p:spPr>
          <a:xfrm>
            <a:off x="2952644" y="1919442"/>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Customers</a:t>
            </a:r>
          </a:p>
        </p:txBody>
      </p:sp>
      <p:sp>
        <p:nvSpPr>
          <p:cNvPr id="12" name="Rounded Rectangle 11"/>
          <p:cNvSpPr/>
          <p:nvPr/>
        </p:nvSpPr>
        <p:spPr>
          <a:xfrm>
            <a:off x="4313295" y="1919442"/>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Orders</a:t>
            </a:r>
          </a:p>
        </p:txBody>
      </p:sp>
      <p:sp>
        <p:nvSpPr>
          <p:cNvPr id="13" name="Rounded Rectangle 12"/>
          <p:cNvSpPr/>
          <p:nvPr/>
        </p:nvSpPr>
        <p:spPr>
          <a:xfrm>
            <a:off x="5673945" y="1919442"/>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Products</a:t>
            </a:r>
          </a:p>
        </p:txBody>
      </p:sp>
      <p:sp>
        <p:nvSpPr>
          <p:cNvPr id="14" name="Rounded Rectangle 13"/>
          <p:cNvSpPr/>
          <p:nvPr/>
        </p:nvSpPr>
        <p:spPr>
          <a:xfrm>
            <a:off x="7034595" y="1919442"/>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Loyalty</a:t>
            </a:r>
          </a:p>
        </p:txBody>
      </p:sp>
      <p:sp>
        <p:nvSpPr>
          <p:cNvPr id="15" name="Rounded Rectangle 14"/>
          <p:cNvSpPr/>
          <p:nvPr/>
        </p:nvSpPr>
        <p:spPr>
          <a:xfrm>
            <a:off x="8395246" y="1919442"/>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Finance</a:t>
            </a:r>
          </a:p>
        </p:txBody>
      </p:sp>
      <p:pic>
        <p:nvPicPr>
          <p:cNvPr id="16"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 y="3647308"/>
            <a:ext cx="984689" cy="1474969"/>
          </a:xfrm>
          <a:prstGeom prst="rect">
            <a:avLst/>
          </a:prstGeom>
        </p:spPr>
      </p:pic>
      <p:pic>
        <p:nvPicPr>
          <p:cNvPr id="17" name="Picture 16"/>
          <p:cNvPicPr>
            <a:picLocks noChangeAspect="1"/>
          </p:cNvPicPr>
          <p:nvPr/>
        </p:nvPicPr>
        <p:blipFill>
          <a:blip r:embed="rId4"/>
          <a:stretch>
            <a:fillRect/>
          </a:stretch>
        </p:blipFill>
        <p:spPr>
          <a:xfrm>
            <a:off x="4365430" y="3578006"/>
            <a:ext cx="1347549" cy="1552324"/>
          </a:xfrm>
          <a:prstGeom prst="rect">
            <a:avLst/>
          </a:prstGeom>
        </p:spPr>
      </p:pic>
      <p:pic>
        <p:nvPicPr>
          <p:cNvPr id="18" name="Picture 17"/>
          <p:cNvPicPr>
            <a:picLocks noChangeAspect="1"/>
          </p:cNvPicPr>
          <p:nvPr/>
        </p:nvPicPr>
        <p:blipFill>
          <a:blip r:embed="rId5"/>
          <a:stretch>
            <a:fillRect/>
          </a:stretch>
        </p:blipFill>
        <p:spPr>
          <a:xfrm>
            <a:off x="4497986" y="4942332"/>
            <a:ext cx="1316481" cy="1323375"/>
          </a:xfrm>
          <a:prstGeom prst="rect">
            <a:avLst/>
          </a:prstGeom>
        </p:spPr>
      </p:pic>
      <p:pic>
        <p:nvPicPr>
          <p:cNvPr id="19" name="Picture 18"/>
          <p:cNvPicPr>
            <a:picLocks noChangeAspect="1"/>
          </p:cNvPicPr>
          <p:nvPr/>
        </p:nvPicPr>
        <p:blipFill>
          <a:blip r:embed="rId6"/>
          <a:stretch>
            <a:fillRect/>
          </a:stretch>
        </p:blipFill>
        <p:spPr>
          <a:xfrm>
            <a:off x="10359838" y="3578006"/>
            <a:ext cx="889017" cy="1266256"/>
          </a:xfrm>
          <a:prstGeom prst="rect">
            <a:avLst/>
          </a:prstGeom>
        </p:spPr>
      </p:pic>
      <p:pic>
        <p:nvPicPr>
          <p:cNvPr id="20" name="Picture 19"/>
          <p:cNvPicPr>
            <a:picLocks noChangeAspect="1"/>
          </p:cNvPicPr>
          <p:nvPr/>
        </p:nvPicPr>
        <p:blipFill>
          <a:blip r:embed="rId7"/>
          <a:stretch>
            <a:fillRect/>
          </a:stretch>
        </p:blipFill>
        <p:spPr>
          <a:xfrm>
            <a:off x="6294439" y="3566182"/>
            <a:ext cx="1271250" cy="1556095"/>
          </a:xfrm>
          <a:prstGeom prst="rect">
            <a:avLst/>
          </a:prstGeom>
        </p:spPr>
      </p:pic>
      <p:pic>
        <p:nvPicPr>
          <p:cNvPr id="21" name="Picture 20"/>
          <p:cNvPicPr>
            <a:picLocks noChangeAspect="1"/>
          </p:cNvPicPr>
          <p:nvPr/>
        </p:nvPicPr>
        <p:blipFill>
          <a:blip r:embed="rId8"/>
          <a:stretch>
            <a:fillRect/>
          </a:stretch>
        </p:blipFill>
        <p:spPr>
          <a:xfrm>
            <a:off x="2403177" y="3684460"/>
            <a:ext cx="1196159" cy="1445665"/>
          </a:xfrm>
          <a:prstGeom prst="rect">
            <a:avLst/>
          </a:prstGeom>
        </p:spPr>
      </p:pic>
      <p:pic>
        <p:nvPicPr>
          <p:cNvPr id="22" name="Picture 2" descr="Image result for brian fry orac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0616" y="5271306"/>
            <a:ext cx="685475" cy="6854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0"/>
          <a:stretch>
            <a:fillRect/>
          </a:stretch>
        </p:blipFill>
        <p:spPr>
          <a:xfrm>
            <a:off x="5003172" y="2849618"/>
            <a:ext cx="920564" cy="217189"/>
          </a:xfrm>
          <a:prstGeom prst="rect">
            <a:avLst/>
          </a:prstGeom>
        </p:spPr>
      </p:pic>
      <p:pic>
        <p:nvPicPr>
          <p:cNvPr id="24" name="Picture 2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566600" y="2587340"/>
            <a:ext cx="1255592" cy="527545"/>
          </a:xfrm>
          <a:prstGeom prst="rect">
            <a:avLst/>
          </a:prstGeom>
        </p:spPr>
      </p:pic>
      <p:pic>
        <p:nvPicPr>
          <p:cNvPr id="25" name="Picture 6" descr="Image result for github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42373" y="2519087"/>
            <a:ext cx="527622" cy="5276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maciej gruszk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0292" y="5258974"/>
            <a:ext cx="630832" cy="8456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haun smith oracl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2152" y="5871885"/>
            <a:ext cx="587779" cy="58777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80433" y="5871885"/>
            <a:ext cx="520234" cy="52023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slack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96814" y="2450382"/>
            <a:ext cx="1675562" cy="8377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17"/>
          <a:stretch>
            <a:fillRect/>
          </a:stretch>
        </p:blipFill>
        <p:spPr>
          <a:xfrm>
            <a:off x="8319281" y="3547812"/>
            <a:ext cx="1265901" cy="1499500"/>
          </a:xfrm>
          <a:prstGeom prst="rect">
            <a:avLst/>
          </a:prstGeom>
        </p:spPr>
      </p:pic>
      <p:pic>
        <p:nvPicPr>
          <p:cNvPr id="30" name="Picture 29"/>
          <p:cNvPicPr>
            <a:picLocks noChangeAspect="1"/>
          </p:cNvPicPr>
          <p:nvPr/>
        </p:nvPicPr>
        <p:blipFill>
          <a:blip r:embed="rId18"/>
          <a:stretch>
            <a:fillRect/>
          </a:stretch>
        </p:blipFill>
        <p:spPr>
          <a:xfrm>
            <a:off x="8080100" y="2603090"/>
            <a:ext cx="726447" cy="231785"/>
          </a:xfrm>
          <a:prstGeom prst="rect">
            <a:avLst/>
          </a:prstGeom>
        </p:spPr>
      </p:pic>
      <p:pic>
        <p:nvPicPr>
          <p:cNvPr id="3" name="Picture 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319281" y="5130125"/>
            <a:ext cx="1265901" cy="1265901"/>
          </a:xfrm>
          <a:prstGeom prst="rect">
            <a:avLst/>
          </a:prstGeom>
        </p:spPr>
      </p:pic>
    </p:spTree>
    <p:extLst>
      <p:ext uri="{BB962C8B-B14F-4D97-AF65-F5344CB8AC3E}">
        <p14:creationId xmlns:p14="http://schemas.microsoft.com/office/powerpoint/2010/main" val="17308174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Time Toolset</a:t>
            </a:r>
            <a:endParaRPr lang="nl-NL" dirty="0"/>
          </a:p>
        </p:txBody>
      </p:sp>
      <p:pic>
        <p:nvPicPr>
          <p:cNvPr id="3" name="Picture 2"/>
          <p:cNvPicPr>
            <a:picLocks noChangeAspect="1"/>
          </p:cNvPicPr>
          <p:nvPr/>
        </p:nvPicPr>
        <p:blipFill>
          <a:blip r:embed="rId2"/>
          <a:stretch>
            <a:fillRect/>
          </a:stretch>
        </p:blipFill>
        <p:spPr>
          <a:xfrm>
            <a:off x="9771397" y="3690286"/>
            <a:ext cx="1724786" cy="1307961"/>
          </a:xfrm>
          <a:prstGeom prst="rect">
            <a:avLst/>
          </a:prstGeom>
        </p:spPr>
      </p:pic>
      <p:pic>
        <p:nvPicPr>
          <p:cNvPr id="4" name="Picture 3"/>
          <p:cNvPicPr>
            <a:picLocks noChangeAspect="1"/>
          </p:cNvPicPr>
          <p:nvPr/>
        </p:nvPicPr>
        <p:blipFill>
          <a:blip r:embed="rId3"/>
          <a:stretch>
            <a:fillRect/>
          </a:stretch>
        </p:blipFill>
        <p:spPr>
          <a:xfrm>
            <a:off x="4813345" y="3624468"/>
            <a:ext cx="2421443" cy="571292"/>
          </a:xfrm>
          <a:prstGeom prst="rect">
            <a:avLst/>
          </a:prstGeom>
        </p:spPr>
      </p:pic>
      <p:pic>
        <p:nvPicPr>
          <p:cNvPr id="5" name="Picture 4" descr="Image result for logo isti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574" t="17119" r="23056" b="-1"/>
          <a:stretch/>
        </p:blipFill>
        <p:spPr bwMode="auto">
          <a:xfrm>
            <a:off x="9509301" y="1498718"/>
            <a:ext cx="1529189" cy="133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github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1651" y="1696480"/>
            <a:ext cx="1271878" cy="1271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docker hub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7577" y="3096525"/>
            <a:ext cx="2210964" cy="651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slac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7026" y="2096168"/>
            <a:ext cx="1675562" cy="8377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8"/>
          <a:stretch>
            <a:fillRect/>
          </a:stretch>
        </p:blipFill>
        <p:spPr>
          <a:xfrm>
            <a:off x="3653905" y="4464516"/>
            <a:ext cx="1249788" cy="112023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96085" y="1427853"/>
            <a:ext cx="1916206" cy="1766103"/>
          </a:xfrm>
          <a:prstGeom prst="rect">
            <a:avLst/>
          </a:prstGeom>
        </p:spPr>
      </p:pic>
      <p:pic>
        <p:nvPicPr>
          <p:cNvPr id="13" name="Picture 12"/>
          <p:cNvPicPr>
            <a:picLocks noChangeAspect="1"/>
          </p:cNvPicPr>
          <p:nvPr/>
        </p:nvPicPr>
        <p:blipFill rotWithShape="1">
          <a:blip r:embed="rId10"/>
          <a:srcRect l="80619" t="40570" r="9269" b="28954"/>
          <a:stretch/>
        </p:blipFill>
        <p:spPr>
          <a:xfrm>
            <a:off x="8394228" y="3447277"/>
            <a:ext cx="405732" cy="543853"/>
          </a:xfrm>
          <a:prstGeom prst="rect">
            <a:avLst/>
          </a:prstGeom>
          <a:ln>
            <a:noFill/>
          </a:ln>
          <a:effectLst>
            <a:outerShdw blurRad="292100" dist="139700" dir="2700000" algn="tl" rotWithShape="0">
              <a:srgbClr val="333333">
                <a:alpha val="65000"/>
              </a:srgbClr>
            </a:outerShdw>
          </a:effectLst>
        </p:spPr>
      </p:pic>
      <p:pic>
        <p:nvPicPr>
          <p:cNvPr id="14" name="Picture 2" descr="Image result for npm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2903" y="3479478"/>
            <a:ext cx="1107035" cy="4306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openssh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24378" y="5702804"/>
            <a:ext cx="682625" cy="2034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ash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6402" y="4430926"/>
            <a:ext cx="1271878" cy="1271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curl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96458" y="4261208"/>
            <a:ext cx="1221090" cy="4066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60964" y="5048682"/>
            <a:ext cx="1511717" cy="1511717"/>
          </a:xfrm>
          <a:prstGeom prst="rect">
            <a:avLst/>
          </a:prstGeom>
        </p:spPr>
      </p:pic>
      <p:pic>
        <p:nvPicPr>
          <p:cNvPr id="10" name="Picture 9"/>
          <p:cNvPicPr>
            <a:picLocks noChangeAspect="1"/>
          </p:cNvPicPr>
          <p:nvPr/>
        </p:nvPicPr>
        <p:blipFill>
          <a:blip r:embed="rId16"/>
          <a:stretch>
            <a:fillRect/>
          </a:stretch>
        </p:blipFill>
        <p:spPr>
          <a:xfrm>
            <a:off x="5750992" y="4492104"/>
            <a:ext cx="1624254" cy="1603951"/>
          </a:xfrm>
          <a:prstGeom prst="rect">
            <a:avLst/>
          </a:prstGeom>
        </p:spPr>
      </p:pic>
      <p:pic>
        <p:nvPicPr>
          <p:cNvPr id="22" name="Picture 21"/>
          <p:cNvPicPr>
            <a:picLocks noChangeAspect="1"/>
          </p:cNvPicPr>
          <p:nvPr/>
        </p:nvPicPr>
        <p:blipFill>
          <a:blip r:embed="rId17"/>
          <a:stretch>
            <a:fillRect/>
          </a:stretch>
        </p:blipFill>
        <p:spPr>
          <a:xfrm>
            <a:off x="6024066" y="396427"/>
            <a:ext cx="2514600" cy="1000125"/>
          </a:xfrm>
          <a:prstGeom prst="rect">
            <a:avLst/>
          </a:prstGeom>
        </p:spPr>
      </p:pic>
    </p:spTree>
    <p:extLst>
      <p:ext uri="{BB962C8B-B14F-4D97-AF65-F5344CB8AC3E}">
        <p14:creationId xmlns:p14="http://schemas.microsoft.com/office/powerpoint/2010/main" val="3330742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93497-840A-4145-BE2D-69E60F61FC74}"/>
              </a:ext>
            </a:extLst>
          </p:cNvPr>
          <p:cNvSpPr>
            <a:spLocks noGrp="1"/>
          </p:cNvSpPr>
          <p:nvPr>
            <p:ph type="title"/>
          </p:nvPr>
        </p:nvSpPr>
        <p:spPr>
          <a:xfrm>
            <a:off x="883920" y="60654"/>
            <a:ext cx="10515600" cy="1325563"/>
          </a:xfrm>
        </p:spPr>
        <p:txBody>
          <a:bodyPr/>
          <a:lstStyle/>
          <a:p>
            <a:r>
              <a:rPr lang="en-GB" dirty="0"/>
              <a:t>API-First</a:t>
            </a:r>
          </a:p>
        </p:txBody>
      </p:sp>
      <p:pic>
        <p:nvPicPr>
          <p:cNvPr id="5" name="image82.png">
            <a:extLst>
              <a:ext uri="{FF2B5EF4-FFF2-40B4-BE49-F238E27FC236}">
                <a16:creationId xmlns:a16="http://schemas.microsoft.com/office/drawing/2014/main" id="{4ED89CEE-A799-A14E-94C7-A8DE7327CA36}"/>
              </a:ext>
            </a:extLst>
          </p:cNvPr>
          <p:cNvPicPr>
            <a:picLocks noChangeAspect="1"/>
          </p:cNvPicPr>
          <p:nvPr/>
        </p:nvPicPr>
        <p:blipFill>
          <a:blip r:embed="rId2">
            <a:extLst/>
          </a:blip>
          <a:stretch>
            <a:fillRect/>
          </a:stretch>
        </p:blipFill>
        <p:spPr>
          <a:xfrm>
            <a:off x="5858709" y="2245817"/>
            <a:ext cx="6048673" cy="3487439"/>
          </a:xfrm>
          <a:prstGeom prst="rect">
            <a:avLst/>
          </a:prstGeom>
          <a:ln w="12700">
            <a:miter lim="400000"/>
          </a:ln>
        </p:spPr>
      </p:pic>
      <p:grpSp>
        <p:nvGrpSpPr>
          <p:cNvPr id="6" name="Group 1355">
            <a:extLst>
              <a:ext uri="{FF2B5EF4-FFF2-40B4-BE49-F238E27FC236}">
                <a16:creationId xmlns:a16="http://schemas.microsoft.com/office/drawing/2014/main" id="{6A502539-B765-D04A-8028-5C3CAB1CC43E}"/>
              </a:ext>
            </a:extLst>
          </p:cNvPr>
          <p:cNvGrpSpPr/>
          <p:nvPr/>
        </p:nvGrpSpPr>
        <p:grpSpPr>
          <a:xfrm>
            <a:off x="402564" y="1332302"/>
            <a:ext cx="5276170" cy="1564757"/>
            <a:chOff x="0" y="0"/>
            <a:chExt cx="5276168" cy="1564756"/>
          </a:xfrm>
        </p:grpSpPr>
        <p:sp>
          <p:nvSpPr>
            <p:cNvPr id="7" name="Shape 1352">
              <a:extLst>
                <a:ext uri="{FF2B5EF4-FFF2-40B4-BE49-F238E27FC236}">
                  <a16:creationId xmlns:a16="http://schemas.microsoft.com/office/drawing/2014/main" id="{9608E5BE-A6B9-4C44-85D6-10F9B4A50AA0}"/>
                </a:ext>
              </a:extLst>
            </p:cNvPr>
            <p:cNvSpPr/>
            <p:nvPr/>
          </p:nvSpPr>
          <p:spPr>
            <a:xfrm>
              <a:off x="-1" y="-1"/>
              <a:ext cx="5276170"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8" name="Shape 1353">
              <a:extLst>
                <a:ext uri="{FF2B5EF4-FFF2-40B4-BE49-F238E27FC236}">
                  <a16:creationId xmlns:a16="http://schemas.microsoft.com/office/drawing/2014/main" id="{A383D7FB-00ED-AA47-B33F-186BFD61648C}"/>
                </a:ext>
              </a:extLst>
            </p:cNvPr>
            <p:cNvSpPr/>
            <p:nvPr/>
          </p:nvSpPr>
          <p:spPr>
            <a:xfrm>
              <a:off x="824379" y="43790"/>
              <a:ext cx="4451788" cy="4541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Avoid rework: feedback early in the cycle</a:t>
              </a:r>
            </a:p>
          </p:txBody>
        </p:sp>
        <p:sp>
          <p:nvSpPr>
            <p:cNvPr id="9" name="Shape 1354">
              <a:extLst>
                <a:ext uri="{FF2B5EF4-FFF2-40B4-BE49-F238E27FC236}">
                  <a16:creationId xmlns:a16="http://schemas.microsoft.com/office/drawing/2014/main" id="{59072FC1-FFD1-A646-9BDA-9D161C7EFF6D}"/>
                </a:ext>
              </a:extLst>
            </p:cNvPr>
            <p:cNvSpPr/>
            <p:nvPr/>
          </p:nvSpPr>
          <p:spPr>
            <a:xfrm>
              <a:off x="255813" y="548113"/>
              <a:ext cx="4790677" cy="9217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getting feedback very early in the lifecycle, changes of rework late in the cycle are slim. Saving time and cost. </a:t>
              </a:r>
            </a:p>
          </p:txBody>
        </p:sp>
      </p:grpSp>
      <p:grpSp>
        <p:nvGrpSpPr>
          <p:cNvPr id="10" name="Group 1358">
            <a:extLst>
              <a:ext uri="{FF2B5EF4-FFF2-40B4-BE49-F238E27FC236}">
                <a16:creationId xmlns:a16="http://schemas.microsoft.com/office/drawing/2014/main" id="{2DE38E41-C6E3-6442-B9BE-7469E5E455E4}"/>
              </a:ext>
            </a:extLst>
          </p:cNvPr>
          <p:cNvGrpSpPr/>
          <p:nvPr/>
        </p:nvGrpSpPr>
        <p:grpSpPr>
          <a:xfrm>
            <a:off x="279361" y="1170513"/>
            <a:ext cx="848088" cy="801305"/>
            <a:chOff x="0" y="0"/>
            <a:chExt cx="848086" cy="801303"/>
          </a:xfrm>
        </p:grpSpPr>
        <p:sp>
          <p:nvSpPr>
            <p:cNvPr id="11" name="Shape 1356">
              <a:extLst>
                <a:ext uri="{FF2B5EF4-FFF2-40B4-BE49-F238E27FC236}">
                  <a16:creationId xmlns:a16="http://schemas.microsoft.com/office/drawing/2014/main" id="{A03D26DE-2D2D-6441-AB7A-4A4316C41B2A}"/>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2B0A3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2" name="Shape 1357">
              <a:extLst>
                <a:ext uri="{FF2B5EF4-FFF2-40B4-BE49-F238E27FC236}">
                  <a16:creationId xmlns:a16="http://schemas.microsoft.com/office/drawing/2014/main" id="{5DC75E08-CED8-0D44-B112-D7E3228D37E1}"/>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1</a:t>
              </a:r>
            </a:p>
          </p:txBody>
        </p:sp>
      </p:grpSp>
      <p:grpSp>
        <p:nvGrpSpPr>
          <p:cNvPr id="13" name="Group 1362">
            <a:extLst>
              <a:ext uri="{FF2B5EF4-FFF2-40B4-BE49-F238E27FC236}">
                <a16:creationId xmlns:a16="http://schemas.microsoft.com/office/drawing/2014/main" id="{EEC8D612-2CA2-1F41-A6E3-EEF26641AE8E}"/>
              </a:ext>
            </a:extLst>
          </p:cNvPr>
          <p:cNvGrpSpPr/>
          <p:nvPr/>
        </p:nvGrpSpPr>
        <p:grpSpPr>
          <a:xfrm>
            <a:off x="402562" y="3079568"/>
            <a:ext cx="5276169" cy="1564758"/>
            <a:chOff x="0" y="0"/>
            <a:chExt cx="5276167" cy="1564756"/>
          </a:xfrm>
        </p:grpSpPr>
        <p:sp>
          <p:nvSpPr>
            <p:cNvPr id="14" name="Shape 1359">
              <a:extLst>
                <a:ext uri="{FF2B5EF4-FFF2-40B4-BE49-F238E27FC236}">
                  <a16:creationId xmlns:a16="http://schemas.microsoft.com/office/drawing/2014/main" id="{D5DE6041-B7C0-8844-A67A-0074EC0F88F1}"/>
                </a:ext>
              </a:extLst>
            </p:cNvPr>
            <p:cNvSpPr/>
            <p:nvPr/>
          </p:nvSpPr>
          <p:spPr>
            <a:xfrm>
              <a:off x="-1" y="-1"/>
              <a:ext cx="5276169"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5" name="Shape 1360">
              <a:extLst>
                <a:ext uri="{FF2B5EF4-FFF2-40B4-BE49-F238E27FC236}">
                  <a16:creationId xmlns:a16="http://schemas.microsoft.com/office/drawing/2014/main" id="{6B9B3C5E-6BC9-044B-87A8-B9B096197CE8}"/>
                </a:ext>
              </a:extLst>
            </p:cNvPr>
            <p:cNvSpPr/>
            <p:nvPr/>
          </p:nvSpPr>
          <p:spPr>
            <a:xfrm>
              <a:off x="824379" y="24716"/>
              <a:ext cx="4451787" cy="4541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Parallel development: Decouple App dev from Service dev</a:t>
              </a:r>
            </a:p>
          </p:txBody>
        </p:sp>
        <p:sp>
          <p:nvSpPr>
            <p:cNvPr id="16" name="Shape 1361">
              <a:extLst>
                <a:ext uri="{FF2B5EF4-FFF2-40B4-BE49-F238E27FC236}">
                  <a16:creationId xmlns:a16="http://schemas.microsoft.com/office/drawing/2014/main" id="{9A28324E-F839-9446-AFFD-7AD1B09FF79C}"/>
                </a:ext>
              </a:extLst>
            </p:cNvPr>
            <p:cNvSpPr/>
            <p:nvPr/>
          </p:nvSpPr>
          <p:spPr>
            <a:xfrm>
              <a:off x="255814" y="548113"/>
              <a:ext cx="4717545" cy="9217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defining APIs with API Blueprints or Swagger, app dev and service dev can occur in parallel. </a:t>
              </a:r>
            </a:p>
          </p:txBody>
        </p:sp>
      </p:grpSp>
      <p:grpSp>
        <p:nvGrpSpPr>
          <p:cNvPr id="17" name="Group 1366">
            <a:extLst>
              <a:ext uri="{FF2B5EF4-FFF2-40B4-BE49-F238E27FC236}">
                <a16:creationId xmlns:a16="http://schemas.microsoft.com/office/drawing/2014/main" id="{62551F66-D72D-F44F-A023-66CF180879BE}"/>
              </a:ext>
            </a:extLst>
          </p:cNvPr>
          <p:cNvGrpSpPr/>
          <p:nvPr/>
        </p:nvGrpSpPr>
        <p:grpSpPr>
          <a:xfrm>
            <a:off x="413111" y="4853513"/>
            <a:ext cx="5265618" cy="1564757"/>
            <a:chOff x="0" y="0"/>
            <a:chExt cx="5265616" cy="1564756"/>
          </a:xfrm>
        </p:grpSpPr>
        <p:sp>
          <p:nvSpPr>
            <p:cNvPr id="18" name="Shape 1363">
              <a:extLst>
                <a:ext uri="{FF2B5EF4-FFF2-40B4-BE49-F238E27FC236}">
                  <a16:creationId xmlns:a16="http://schemas.microsoft.com/office/drawing/2014/main" id="{EB201EED-8F61-3943-9FF9-6BD7C0349F51}"/>
                </a:ext>
              </a:extLst>
            </p:cNvPr>
            <p:cNvSpPr/>
            <p:nvPr/>
          </p:nvSpPr>
          <p:spPr>
            <a:xfrm>
              <a:off x="-1" y="-1"/>
              <a:ext cx="5265618"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9" name="Shape 1364">
              <a:extLst>
                <a:ext uri="{FF2B5EF4-FFF2-40B4-BE49-F238E27FC236}">
                  <a16:creationId xmlns:a16="http://schemas.microsoft.com/office/drawing/2014/main" id="{C9D1D858-07A8-CE46-8351-12723962F3CD}"/>
                </a:ext>
              </a:extLst>
            </p:cNvPr>
            <p:cNvSpPr/>
            <p:nvPr/>
          </p:nvSpPr>
          <p:spPr>
            <a:xfrm>
              <a:off x="822730" y="165271"/>
              <a:ext cx="4442885" cy="22554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Agile: be ready for change</a:t>
              </a:r>
            </a:p>
          </p:txBody>
        </p:sp>
        <p:sp>
          <p:nvSpPr>
            <p:cNvPr id="20" name="Shape 1365">
              <a:extLst>
                <a:ext uri="{FF2B5EF4-FFF2-40B4-BE49-F238E27FC236}">
                  <a16:creationId xmlns:a16="http://schemas.microsoft.com/office/drawing/2014/main" id="{03E2E092-82F0-7046-A354-7E14CE06A871}"/>
                </a:ext>
              </a:extLst>
            </p:cNvPr>
            <p:cNvSpPr/>
            <p:nvPr/>
          </p:nvSpPr>
          <p:spPr>
            <a:xfrm>
              <a:off x="255301" y="548113"/>
              <a:ext cx="4781096" cy="92175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continuously verifying service builds against API definitions, non-compliant updates can be detected quickly.</a:t>
              </a:r>
            </a:p>
          </p:txBody>
        </p:sp>
      </p:grpSp>
      <p:grpSp>
        <p:nvGrpSpPr>
          <p:cNvPr id="21" name="Group 1369">
            <a:extLst>
              <a:ext uri="{FF2B5EF4-FFF2-40B4-BE49-F238E27FC236}">
                <a16:creationId xmlns:a16="http://schemas.microsoft.com/office/drawing/2014/main" id="{C28D6747-AA25-4945-9BD2-33675E0B837E}"/>
              </a:ext>
            </a:extLst>
          </p:cNvPr>
          <p:cNvGrpSpPr/>
          <p:nvPr/>
        </p:nvGrpSpPr>
        <p:grpSpPr>
          <a:xfrm>
            <a:off x="297807" y="4691507"/>
            <a:ext cx="848088" cy="801304"/>
            <a:chOff x="0" y="0"/>
            <a:chExt cx="848086" cy="801303"/>
          </a:xfrm>
        </p:grpSpPr>
        <p:sp>
          <p:nvSpPr>
            <p:cNvPr id="22" name="Shape 1367">
              <a:extLst>
                <a:ext uri="{FF2B5EF4-FFF2-40B4-BE49-F238E27FC236}">
                  <a16:creationId xmlns:a16="http://schemas.microsoft.com/office/drawing/2014/main" id="{1EBA9338-DA96-8B4D-8AC2-F56F5B1BAA9B}"/>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12ABDB"/>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3" name="Shape 1368">
              <a:extLst>
                <a:ext uri="{FF2B5EF4-FFF2-40B4-BE49-F238E27FC236}">
                  <a16:creationId xmlns:a16="http://schemas.microsoft.com/office/drawing/2014/main" id="{5A264C9F-DF12-FE49-ACE0-04BDBC80898C}"/>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3</a:t>
              </a:r>
            </a:p>
          </p:txBody>
        </p:sp>
      </p:grpSp>
      <p:grpSp>
        <p:nvGrpSpPr>
          <p:cNvPr id="24" name="Group 1372">
            <a:extLst>
              <a:ext uri="{FF2B5EF4-FFF2-40B4-BE49-F238E27FC236}">
                <a16:creationId xmlns:a16="http://schemas.microsoft.com/office/drawing/2014/main" id="{01690CC1-6B87-7B4F-9012-BE748ED8787D}"/>
              </a:ext>
            </a:extLst>
          </p:cNvPr>
          <p:cNvGrpSpPr/>
          <p:nvPr/>
        </p:nvGrpSpPr>
        <p:grpSpPr>
          <a:xfrm>
            <a:off x="287771" y="2912385"/>
            <a:ext cx="848088" cy="801305"/>
            <a:chOff x="0" y="0"/>
            <a:chExt cx="848086" cy="801303"/>
          </a:xfrm>
        </p:grpSpPr>
        <p:sp>
          <p:nvSpPr>
            <p:cNvPr id="25" name="Shape 1370">
              <a:extLst>
                <a:ext uri="{FF2B5EF4-FFF2-40B4-BE49-F238E27FC236}">
                  <a16:creationId xmlns:a16="http://schemas.microsoft.com/office/drawing/2014/main" id="{646A8308-EFAC-CE49-AF08-6EEA51F26108}"/>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0070A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6" name="Shape 1371">
              <a:extLst>
                <a:ext uri="{FF2B5EF4-FFF2-40B4-BE49-F238E27FC236}">
                  <a16:creationId xmlns:a16="http://schemas.microsoft.com/office/drawing/2014/main" id="{7DB0EE80-9FAB-D249-AE29-C53CD2C73E2D}"/>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2</a:t>
              </a:r>
            </a:p>
          </p:txBody>
        </p:sp>
      </p:grpSp>
      <p:pic>
        <p:nvPicPr>
          <p:cNvPr id="27" name="Picture 26"/>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29843935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API First? Hey </a:t>
            </a:r>
            <a:r>
              <a:rPr lang="de-CH" dirty="0" err="1"/>
              <a:t>wait</a:t>
            </a:r>
            <a:r>
              <a:rPr lang="de-CH" dirty="0"/>
              <a:t>, </a:t>
            </a:r>
            <a:r>
              <a:rPr lang="de-CH" dirty="0" err="1"/>
              <a:t>can’t</a:t>
            </a:r>
            <a:r>
              <a:rPr lang="de-CH" dirty="0"/>
              <a:t> </a:t>
            </a:r>
            <a:r>
              <a:rPr lang="de-CH" dirty="0" err="1"/>
              <a:t>we</a:t>
            </a:r>
            <a:r>
              <a:rPr lang="de-CH" dirty="0"/>
              <a:t> do </a:t>
            </a:r>
            <a:r>
              <a:rPr lang="de-CH" dirty="0" err="1"/>
              <a:t>better</a:t>
            </a:r>
            <a:r>
              <a:rPr lang="de-CH" dirty="0"/>
              <a:t>?</a:t>
            </a:r>
            <a:endParaRPr lang="en-US" dirty="0"/>
          </a:p>
        </p:txBody>
      </p:sp>
      <p:sp>
        <p:nvSpPr>
          <p:cNvPr id="25" name="Rounded Rectangle 24"/>
          <p:cNvSpPr/>
          <p:nvPr/>
        </p:nvSpPr>
        <p:spPr>
          <a:xfrm>
            <a:off x="1010765" y="1815028"/>
            <a:ext cx="2073473"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Shop Microservice</a:t>
            </a:r>
          </a:p>
        </p:txBody>
      </p:sp>
      <p:sp>
        <p:nvSpPr>
          <p:cNvPr id="27" name="TextBox 26"/>
          <p:cNvSpPr txBox="1"/>
          <p:nvPr/>
        </p:nvSpPr>
        <p:spPr>
          <a:xfrm>
            <a:off x="1455489" y="2808291"/>
            <a:ext cx="153888" cy="184666"/>
          </a:xfrm>
          <a:prstGeom prst="rect">
            <a:avLst/>
          </a:prstGeom>
          <a:noFill/>
        </p:spPr>
        <p:txBody>
          <a:bodyPr wrap="none" lIns="0" tIns="0" rIns="0" bIns="0" rtlCol="0">
            <a:spAutoFit/>
          </a:bodyPr>
          <a:lstStyle/>
          <a:p>
            <a:pPr algn="ctr"/>
            <a:r>
              <a:rPr lang="en-US" sz="1200" b="1" dirty="0">
                <a:latin typeface="Arial" charset="0"/>
                <a:ea typeface="Arial" charset="0"/>
                <a:cs typeface="Arial" charset="0"/>
              </a:rPr>
              <a:t>UI</a:t>
            </a:r>
          </a:p>
        </p:txBody>
      </p:sp>
      <p:sp>
        <p:nvSpPr>
          <p:cNvPr id="28" name="TextBox 27"/>
          <p:cNvSpPr txBox="1"/>
          <p:nvPr/>
        </p:nvSpPr>
        <p:spPr>
          <a:xfrm>
            <a:off x="2266976" y="2781632"/>
            <a:ext cx="411972"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Logic</a:t>
            </a:r>
          </a:p>
        </p:txBody>
      </p:sp>
      <p:pic>
        <p:nvPicPr>
          <p:cNvPr id="32" name="Picture 31"/>
          <p:cNvPicPr>
            <a:picLocks noChangeAspect="1"/>
          </p:cNvPicPr>
          <p:nvPr/>
        </p:nvPicPr>
        <p:blipFill>
          <a:blip r:embed="rId2"/>
          <a:stretch>
            <a:fillRect/>
          </a:stretch>
        </p:blipFill>
        <p:spPr>
          <a:xfrm>
            <a:off x="1296713" y="2237263"/>
            <a:ext cx="478284" cy="478284"/>
          </a:xfrm>
          <a:prstGeom prst="rect">
            <a:avLst/>
          </a:prstGeom>
          <a:solidFill>
            <a:schemeClr val="bg1"/>
          </a:solidFill>
          <a:ln w="28575">
            <a:solidFill>
              <a:schemeClr val="tx1">
                <a:lumMod val="50000"/>
              </a:schemeClr>
            </a:solidFill>
          </a:ln>
        </p:spPr>
      </p:pic>
      <p:pic>
        <p:nvPicPr>
          <p:cNvPr id="33" name="Picture 32"/>
          <p:cNvPicPr>
            <a:picLocks noChangeAspect="1"/>
          </p:cNvPicPr>
          <p:nvPr/>
        </p:nvPicPr>
        <p:blipFill>
          <a:blip r:embed="rId3"/>
          <a:stretch>
            <a:fillRect/>
          </a:stretch>
        </p:blipFill>
        <p:spPr>
          <a:xfrm rot="16200000">
            <a:off x="2231391" y="2228885"/>
            <a:ext cx="486663" cy="486663"/>
          </a:xfrm>
          <a:prstGeom prst="rect">
            <a:avLst/>
          </a:prstGeom>
          <a:solidFill>
            <a:schemeClr val="bg1"/>
          </a:solidFill>
          <a:ln w="28575">
            <a:solidFill>
              <a:schemeClr val="tx1">
                <a:lumMod val="50000"/>
              </a:schemeClr>
            </a:solidFill>
          </a:ln>
        </p:spPr>
      </p:pic>
      <p:sp>
        <p:nvSpPr>
          <p:cNvPr id="73" name="Rounded Rectangle 72"/>
          <p:cNvSpPr/>
          <p:nvPr/>
        </p:nvSpPr>
        <p:spPr>
          <a:xfrm>
            <a:off x="4994459" y="1815028"/>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Order Microservice</a:t>
            </a:r>
          </a:p>
        </p:txBody>
      </p:sp>
      <p:pic>
        <p:nvPicPr>
          <p:cNvPr id="74" name="Picture 73"/>
          <p:cNvPicPr>
            <a:picLocks noChangeAspect="1"/>
          </p:cNvPicPr>
          <p:nvPr/>
        </p:nvPicPr>
        <p:blipFill>
          <a:blip r:embed="rId4"/>
          <a:stretch>
            <a:fillRect/>
          </a:stretch>
        </p:blipFill>
        <p:spPr>
          <a:xfrm>
            <a:off x="7025399" y="2247933"/>
            <a:ext cx="748992" cy="465240"/>
          </a:xfrm>
          <a:prstGeom prst="rect">
            <a:avLst/>
          </a:prstGeom>
        </p:spPr>
      </p:pic>
      <p:sp>
        <p:nvSpPr>
          <p:cNvPr id="75" name="TextBox 74"/>
          <p:cNvSpPr txBox="1"/>
          <p:nvPr/>
        </p:nvSpPr>
        <p:spPr>
          <a:xfrm>
            <a:off x="6245609" y="2819951"/>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76" name="TextBox 75"/>
          <p:cNvSpPr txBox="1"/>
          <p:nvPr/>
        </p:nvSpPr>
        <p:spPr>
          <a:xfrm>
            <a:off x="7225466" y="2780182"/>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grpSp>
        <p:nvGrpSpPr>
          <p:cNvPr id="77" name="Group 76"/>
          <p:cNvGrpSpPr/>
          <p:nvPr/>
        </p:nvGrpSpPr>
        <p:grpSpPr>
          <a:xfrm>
            <a:off x="5244602" y="2229606"/>
            <a:ext cx="574869" cy="775011"/>
            <a:chOff x="7185238" y="1834985"/>
            <a:chExt cx="431152" cy="581258"/>
          </a:xfrm>
        </p:grpSpPr>
        <p:sp>
          <p:nvSpPr>
            <p:cNvPr id="78" name="Rectangle 77"/>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79" name="TextBox 78"/>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80" name="Picture 79"/>
          <p:cNvPicPr>
            <a:picLocks noChangeAspect="1"/>
          </p:cNvPicPr>
          <p:nvPr/>
        </p:nvPicPr>
        <p:blipFill>
          <a:blip r:embed="rId3"/>
          <a:stretch>
            <a:fillRect/>
          </a:stretch>
        </p:blipFill>
        <p:spPr>
          <a:xfrm rot="16200000">
            <a:off x="6222946" y="2258939"/>
            <a:ext cx="486663" cy="486663"/>
          </a:xfrm>
          <a:prstGeom prst="rect">
            <a:avLst/>
          </a:prstGeom>
          <a:solidFill>
            <a:schemeClr val="bg1"/>
          </a:solidFill>
          <a:ln w="28575">
            <a:solidFill>
              <a:schemeClr val="tx1">
                <a:lumMod val="50000"/>
              </a:schemeClr>
            </a:solidFill>
          </a:ln>
        </p:spPr>
      </p:pic>
      <p:sp>
        <p:nvSpPr>
          <p:cNvPr id="81" name="Rounded Rectangle 80"/>
          <p:cNvSpPr/>
          <p:nvPr/>
        </p:nvSpPr>
        <p:spPr>
          <a:xfrm>
            <a:off x="4994459" y="4381871"/>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Stock Microservice</a:t>
            </a:r>
          </a:p>
        </p:txBody>
      </p:sp>
      <p:pic>
        <p:nvPicPr>
          <p:cNvPr id="82" name="Picture 81"/>
          <p:cNvPicPr>
            <a:picLocks noChangeAspect="1"/>
          </p:cNvPicPr>
          <p:nvPr/>
        </p:nvPicPr>
        <p:blipFill>
          <a:blip r:embed="rId4"/>
          <a:stretch>
            <a:fillRect/>
          </a:stretch>
        </p:blipFill>
        <p:spPr>
          <a:xfrm>
            <a:off x="7025399" y="4814776"/>
            <a:ext cx="748992" cy="465240"/>
          </a:xfrm>
          <a:prstGeom prst="rect">
            <a:avLst/>
          </a:prstGeom>
        </p:spPr>
      </p:pic>
      <p:sp>
        <p:nvSpPr>
          <p:cNvPr id="83" name="TextBox 82"/>
          <p:cNvSpPr txBox="1"/>
          <p:nvPr/>
        </p:nvSpPr>
        <p:spPr>
          <a:xfrm>
            <a:off x="7225466" y="5347024"/>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grpSp>
        <p:nvGrpSpPr>
          <p:cNvPr id="84" name="Group 83"/>
          <p:cNvGrpSpPr/>
          <p:nvPr/>
        </p:nvGrpSpPr>
        <p:grpSpPr>
          <a:xfrm>
            <a:off x="5244602" y="4796449"/>
            <a:ext cx="574869" cy="775011"/>
            <a:chOff x="7185238" y="3455316"/>
            <a:chExt cx="431152" cy="581258"/>
          </a:xfrm>
        </p:grpSpPr>
        <p:sp>
          <p:nvSpPr>
            <p:cNvPr id="85" name="Rectangle 84"/>
            <p:cNvSpPr/>
            <p:nvPr/>
          </p:nvSpPr>
          <p:spPr>
            <a:xfrm>
              <a:off x="7185238" y="3455316"/>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86" name="TextBox 85"/>
            <p:cNvSpPr txBox="1"/>
            <p:nvPr/>
          </p:nvSpPr>
          <p:spPr>
            <a:xfrm>
              <a:off x="7334514" y="3898075"/>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87" name="Picture 86"/>
          <p:cNvPicPr>
            <a:picLocks noChangeAspect="1"/>
          </p:cNvPicPr>
          <p:nvPr/>
        </p:nvPicPr>
        <p:blipFill>
          <a:blip r:embed="rId3"/>
          <a:stretch>
            <a:fillRect/>
          </a:stretch>
        </p:blipFill>
        <p:spPr>
          <a:xfrm rot="16200000">
            <a:off x="6222946" y="4825782"/>
            <a:ext cx="486663" cy="486663"/>
          </a:xfrm>
          <a:prstGeom prst="rect">
            <a:avLst/>
          </a:prstGeom>
          <a:solidFill>
            <a:schemeClr val="bg1"/>
          </a:solidFill>
          <a:ln w="28575">
            <a:solidFill>
              <a:schemeClr val="tx1">
                <a:lumMod val="50000"/>
              </a:schemeClr>
            </a:solidFill>
          </a:ln>
        </p:spPr>
      </p:pic>
      <p:sp>
        <p:nvSpPr>
          <p:cNvPr id="88" name="TextBox 87"/>
          <p:cNvSpPr txBox="1"/>
          <p:nvPr/>
        </p:nvSpPr>
        <p:spPr>
          <a:xfrm>
            <a:off x="6265274" y="5382902"/>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116" name="TextBox 115"/>
          <p:cNvSpPr txBox="1"/>
          <p:nvPr/>
        </p:nvSpPr>
        <p:spPr>
          <a:xfrm>
            <a:off x="3218600" y="2564737"/>
            <a:ext cx="1615827" cy="215444"/>
          </a:xfrm>
          <a:prstGeom prst="rect">
            <a:avLst/>
          </a:prstGeom>
          <a:solidFill>
            <a:schemeClr val="bg1"/>
          </a:solidFill>
        </p:spPr>
        <p:txBody>
          <a:bodyPr wrap="none" lIns="0" tIns="0" rIns="0" bIns="0" rtlCol="0">
            <a:spAutoFit/>
          </a:bodyPr>
          <a:lstStyle/>
          <a:p>
            <a:pPr algn="ctr"/>
            <a:r>
              <a:rPr lang="en-US" sz="1400" dirty="0">
                <a:latin typeface="Arial" charset="0"/>
                <a:ea typeface="Arial" charset="0"/>
                <a:cs typeface="Arial" charset="0"/>
              </a:rPr>
              <a:t>Call </a:t>
            </a:r>
            <a:r>
              <a:rPr lang="en-US" sz="1400" b="1" dirty="0" err="1">
                <a:latin typeface="Arial" charset="0"/>
                <a:ea typeface="Arial" charset="0"/>
                <a:cs typeface="Arial" charset="0"/>
              </a:rPr>
              <a:t>PlaceOrderAPI</a:t>
            </a:r>
            <a:endParaRPr lang="en-US" sz="1400" b="1" dirty="0">
              <a:latin typeface="Arial" charset="0"/>
              <a:ea typeface="Arial" charset="0"/>
              <a:cs typeface="Arial" charset="0"/>
            </a:endParaRPr>
          </a:p>
        </p:txBody>
      </p:sp>
      <p:sp>
        <p:nvSpPr>
          <p:cNvPr id="117" name="TextBox 116"/>
          <p:cNvSpPr txBox="1"/>
          <p:nvPr/>
        </p:nvSpPr>
        <p:spPr>
          <a:xfrm>
            <a:off x="6821325" y="3448909"/>
            <a:ext cx="1752082" cy="215444"/>
          </a:xfrm>
          <a:prstGeom prst="rect">
            <a:avLst/>
          </a:prstGeom>
          <a:solidFill>
            <a:schemeClr val="bg1"/>
          </a:solidFill>
        </p:spPr>
        <p:txBody>
          <a:bodyPr wrap="none" lIns="0" tIns="0" rIns="0" bIns="0" rtlCol="0">
            <a:spAutoFit/>
          </a:bodyPr>
          <a:lstStyle/>
          <a:p>
            <a:pPr algn="ctr"/>
            <a:r>
              <a:rPr lang="en-US" sz="1400" dirty="0">
                <a:latin typeface="Arial" charset="0"/>
                <a:ea typeface="Arial" charset="0"/>
                <a:cs typeface="Arial" charset="0"/>
              </a:rPr>
              <a:t>Call </a:t>
            </a:r>
            <a:r>
              <a:rPr lang="en-US" sz="1400" b="1" dirty="0" err="1">
                <a:latin typeface="Arial" charset="0"/>
                <a:ea typeface="Arial" charset="0"/>
                <a:cs typeface="Arial" charset="0"/>
              </a:rPr>
              <a:t>UpdateStockAPI</a:t>
            </a:r>
            <a:endParaRPr lang="en-US" sz="1400" b="1" dirty="0">
              <a:latin typeface="Arial" charset="0"/>
              <a:ea typeface="Arial" charset="0"/>
              <a:cs typeface="Arial" charset="0"/>
            </a:endParaRPr>
          </a:p>
        </p:txBody>
      </p:sp>
      <p:sp>
        <p:nvSpPr>
          <p:cNvPr id="34" name="Right Arrow 33"/>
          <p:cNvSpPr/>
          <p:nvPr/>
        </p:nvSpPr>
        <p:spPr>
          <a:xfrm>
            <a:off x="3216463" y="2277096"/>
            <a:ext cx="1728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35" name="Group 34"/>
          <p:cNvGrpSpPr/>
          <p:nvPr/>
        </p:nvGrpSpPr>
        <p:grpSpPr>
          <a:xfrm rot="5400000">
            <a:off x="3855302" y="2149794"/>
            <a:ext cx="319564" cy="427255"/>
            <a:chOff x="8545552" y="1125595"/>
            <a:chExt cx="239673" cy="320441"/>
          </a:xfrm>
        </p:grpSpPr>
        <p:sp>
          <p:nvSpPr>
            <p:cNvPr id="36" name="Rectangle 35"/>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37" name="U-Turn Arrow 36"/>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2" name="Right Arrow 41"/>
          <p:cNvSpPr/>
          <p:nvPr/>
        </p:nvSpPr>
        <p:spPr>
          <a:xfrm rot="5400000">
            <a:off x="5827595" y="3594987"/>
            <a:ext cx="1248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43" name="Group 42"/>
          <p:cNvGrpSpPr/>
          <p:nvPr/>
        </p:nvGrpSpPr>
        <p:grpSpPr>
          <a:xfrm rot="10800000">
            <a:off x="6291813" y="3438817"/>
            <a:ext cx="319564" cy="427255"/>
            <a:chOff x="8545552" y="1125595"/>
            <a:chExt cx="239673" cy="320441"/>
          </a:xfrm>
        </p:grpSpPr>
        <p:sp>
          <p:nvSpPr>
            <p:cNvPr id="44" name="Rectangle 43"/>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45" name="U-Turn Arrow 44"/>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6" name="Rectangle 45">
            <a:extLst>
              <a:ext uri="{FF2B5EF4-FFF2-40B4-BE49-F238E27FC236}">
                <a16:creationId xmlns:a16="http://schemas.microsoft.com/office/drawing/2014/main" id="{21C0C50C-C218-F44B-89E9-935CC39AF7BF}"/>
              </a:ext>
            </a:extLst>
          </p:cNvPr>
          <p:cNvSpPr/>
          <p:nvPr/>
        </p:nvSpPr>
        <p:spPr>
          <a:xfrm>
            <a:off x="967778" y="4534548"/>
            <a:ext cx="2427611" cy="104657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nvGrpSpPr>
          <p:cNvPr id="47" name="Group 46">
            <a:extLst>
              <a:ext uri="{FF2B5EF4-FFF2-40B4-BE49-F238E27FC236}">
                <a16:creationId xmlns:a16="http://schemas.microsoft.com/office/drawing/2014/main" id="{315CED5E-FACC-9943-B1F2-C4435DA48028}"/>
              </a:ext>
            </a:extLst>
          </p:cNvPr>
          <p:cNvGrpSpPr/>
          <p:nvPr/>
        </p:nvGrpSpPr>
        <p:grpSpPr>
          <a:xfrm>
            <a:off x="1071614" y="4927341"/>
            <a:ext cx="343160" cy="241939"/>
            <a:chOff x="7836530" y="946570"/>
            <a:chExt cx="257370" cy="181454"/>
          </a:xfrm>
        </p:grpSpPr>
        <p:sp>
          <p:nvSpPr>
            <p:cNvPr id="48" name="Rectangle 47">
              <a:extLst>
                <a:ext uri="{FF2B5EF4-FFF2-40B4-BE49-F238E27FC236}">
                  <a16:creationId xmlns:a16="http://schemas.microsoft.com/office/drawing/2014/main" id="{F100AFB7-F850-CD45-ADDC-2799A1F4503F}"/>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49" name="Right Arrow 48">
              <a:extLst>
                <a:ext uri="{FF2B5EF4-FFF2-40B4-BE49-F238E27FC236}">
                  <a16:creationId xmlns:a16="http://schemas.microsoft.com/office/drawing/2014/main" id="{4AE77BCA-79FB-124F-9A25-323373EBC931}"/>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grpSp>
        <p:nvGrpSpPr>
          <p:cNvPr id="50" name="Group 49">
            <a:extLst>
              <a:ext uri="{FF2B5EF4-FFF2-40B4-BE49-F238E27FC236}">
                <a16:creationId xmlns:a16="http://schemas.microsoft.com/office/drawing/2014/main" id="{53DAADBB-F3F5-2E44-81D6-E6C70AD8D10E}"/>
              </a:ext>
            </a:extLst>
          </p:cNvPr>
          <p:cNvGrpSpPr/>
          <p:nvPr/>
        </p:nvGrpSpPr>
        <p:grpSpPr>
          <a:xfrm>
            <a:off x="1066195" y="5244175"/>
            <a:ext cx="343160" cy="241939"/>
            <a:chOff x="8499553" y="464121"/>
            <a:chExt cx="257370" cy="181454"/>
          </a:xfrm>
        </p:grpSpPr>
        <p:sp>
          <p:nvSpPr>
            <p:cNvPr id="51" name="Rectangle 50">
              <a:extLst>
                <a:ext uri="{FF2B5EF4-FFF2-40B4-BE49-F238E27FC236}">
                  <a16:creationId xmlns:a16="http://schemas.microsoft.com/office/drawing/2014/main" id="{AE865576-EA90-A64C-9E0A-8F70D272FB42}"/>
                </a:ext>
              </a:extLst>
            </p:cNvPr>
            <p:cNvSpPr/>
            <p:nvPr/>
          </p:nvSpPr>
          <p:spPr>
            <a:xfrm rot="5400000">
              <a:off x="8537511" y="426163"/>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52" name="Right Arrow 51">
              <a:extLst>
                <a:ext uri="{FF2B5EF4-FFF2-40B4-BE49-F238E27FC236}">
                  <a16:creationId xmlns:a16="http://schemas.microsoft.com/office/drawing/2014/main" id="{5AEBB202-41F9-AD41-9778-8AF4D6106F15}"/>
                </a:ext>
              </a:extLst>
            </p:cNvPr>
            <p:cNvSpPr/>
            <p:nvPr/>
          </p:nvSpPr>
          <p:spPr>
            <a:xfrm>
              <a:off x="8538238" y="481656"/>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53" name="Right Arrow 52">
              <a:extLst>
                <a:ext uri="{FF2B5EF4-FFF2-40B4-BE49-F238E27FC236}">
                  <a16:creationId xmlns:a16="http://schemas.microsoft.com/office/drawing/2014/main" id="{1E407376-4395-0249-8C55-F362E424D104}"/>
                </a:ext>
              </a:extLst>
            </p:cNvPr>
            <p:cNvSpPr/>
            <p:nvPr/>
          </p:nvSpPr>
          <p:spPr>
            <a:xfrm rot="10800000">
              <a:off x="8534174" y="563654"/>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grpSp>
        <p:nvGrpSpPr>
          <p:cNvPr id="54" name="Group 53">
            <a:extLst>
              <a:ext uri="{FF2B5EF4-FFF2-40B4-BE49-F238E27FC236}">
                <a16:creationId xmlns:a16="http://schemas.microsoft.com/office/drawing/2014/main" id="{2C48685E-B10B-DE42-9821-7CE6DF0C01A3}"/>
              </a:ext>
            </a:extLst>
          </p:cNvPr>
          <p:cNvGrpSpPr/>
          <p:nvPr/>
        </p:nvGrpSpPr>
        <p:grpSpPr>
          <a:xfrm rot="5400000">
            <a:off x="1116806" y="4572353"/>
            <a:ext cx="241939" cy="343160"/>
            <a:chOff x="8545552" y="1125595"/>
            <a:chExt cx="239673" cy="320441"/>
          </a:xfrm>
        </p:grpSpPr>
        <p:sp>
          <p:nvSpPr>
            <p:cNvPr id="55" name="Rectangle 54">
              <a:extLst>
                <a:ext uri="{FF2B5EF4-FFF2-40B4-BE49-F238E27FC236}">
                  <a16:creationId xmlns:a16="http://schemas.microsoft.com/office/drawing/2014/main" id="{CD75A0EC-D7ED-D247-9176-FCDDD23099E3}"/>
                </a:ext>
              </a:extLst>
            </p:cNvPr>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56" name="U-Turn Arrow 55">
              <a:extLst>
                <a:ext uri="{FF2B5EF4-FFF2-40B4-BE49-F238E27FC236}">
                  <a16:creationId xmlns:a16="http://schemas.microsoft.com/office/drawing/2014/main" id="{7D0F2619-2BC6-2944-80E8-47A1478D56AE}"/>
                </a:ext>
              </a:extLst>
            </p:cNvPr>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57" name="TextBox 56">
            <a:extLst>
              <a:ext uri="{FF2B5EF4-FFF2-40B4-BE49-F238E27FC236}">
                <a16:creationId xmlns:a16="http://schemas.microsoft.com/office/drawing/2014/main" id="{8FBD6CEF-E3EF-0B4B-AED9-20C28B3871F3}"/>
              </a:ext>
            </a:extLst>
          </p:cNvPr>
          <p:cNvSpPr txBox="1"/>
          <p:nvPr/>
        </p:nvSpPr>
        <p:spPr>
          <a:xfrm>
            <a:off x="1512521" y="4629425"/>
            <a:ext cx="1715213" cy="205121"/>
          </a:xfrm>
          <a:prstGeom prst="rect">
            <a:avLst/>
          </a:prstGeom>
          <a:noFill/>
        </p:spPr>
        <p:txBody>
          <a:bodyPr wrap="none" lIns="0" tIns="0" rIns="0" bIns="0" rtlCol="0">
            <a:spAutoFit/>
          </a:bodyPr>
          <a:lstStyle/>
          <a:p>
            <a:r>
              <a:rPr lang="en-GB" sz="1333" dirty="0">
                <a:latin typeface="Arial" charset="0"/>
                <a:ea typeface="Arial" charset="0"/>
                <a:cs typeface="Arial" charset="0"/>
              </a:rPr>
              <a:t>sync request/response</a:t>
            </a:r>
          </a:p>
        </p:txBody>
      </p:sp>
      <p:sp>
        <p:nvSpPr>
          <p:cNvPr id="58" name="TextBox 57">
            <a:extLst>
              <a:ext uri="{FF2B5EF4-FFF2-40B4-BE49-F238E27FC236}">
                <a16:creationId xmlns:a16="http://schemas.microsoft.com/office/drawing/2014/main" id="{BA4AFCD1-A6B4-5C47-985C-1944B0955562}"/>
              </a:ext>
            </a:extLst>
          </p:cNvPr>
          <p:cNvSpPr txBox="1"/>
          <p:nvPr/>
        </p:nvSpPr>
        <p:spPr>
          <a:xfrm>
            <a:off x="1512521" y="5236641"/>
            <a:ext cx="1809791" cy="205121"/>
          </a:xfrm>
          <a:prstGeom prst="rect">
            <a:avLst/>
          </a:prstGeom>
          <a:noFill/>
        </p:spPr>
        <p:txBody>
          <a:bodyPr wrap="none" lIns="0" tIns="0" rIns="0" bIns="0" rtlCol="0">
            <a:spAutoFit/>
          </a:bodyPr>
          <a:lstStyle/>
          <a:p>
            <a:r>
              <a:rPr lang="en-GB" sz="1333" dirty="0" err="1">
                <a:latin typeface="Arial" charset="0"/>
                <a:ea typeface="Arial" charset="0"/>
                <a:cs typeface="Arial" charset="0"/>
              </a:rPr>
              <a:t>async</a:t>
            </a:r>
            <a:r>
              <a:rPr lang="en-GB" sz="1333" dirty="0">
                <a:latin typeface="Arial" charset="0"/>
                <a:ea typeface="Arial" charset="0"/>
                <a:cs typeface="Arial" charset="0"/>
              </a:rPr>
              <a:t> request/response</a:t>
            </a:r>
          </a:p>
        </p:txBody>
      </p:sp>
      <p:sp>
        <p:nvSpPr>
          <p:cNvPr id="59" name="TextBox 58">
            <a:extLst>
              <a:ext uri="{FF2B5EF4-FFF2-40B4-BE49-F238E27FC236}">
                <a16:creationId xmlns:a16="http://schemas.microsoft.com/office/drawing/2014/main" id="{A7C74769-28EC-0041-BCEF-3E7EF69D705B}"/>
              </a:ext>
            </a:extLst>
          </p:cNvPr>
          <p:cNvSpPr txBox="1"/>
          <p:nvPr/>
        </p:nvSpPr>
        <p:spPr>
          <a:xfrm>
            <a:off x="1512521" y="4937378"/>
            <a:ext cx="1611018" cy="205121"/>
          </a:xfrm>
          <a:prstGeom prst="rect">
            <a:avLst/>
          </a:prstGeom>
          <a:noFill/>
        </p:spPr>
        <p:txBody>
          <a:bodyPr wrap="none" lIns="0" tIns="0" rIns="0" bIns="0" rtlCol="0">
            <a:spAutoFit/>
          </a:bodyPr>
          <a:lstStyle/>
          <a:p>
            <a:r>
              <a:rPr lang="en-GB" sz="1333" dirty="0" err="1">
                <a:latin typeface="Arial" charset="0"/>
                <a:ea typeface="Arial" charset="0"/>
                <a:cs typeface="Arial" charset="0"/>
              </a:rPr>
              <a:t>async</a:t>
            </a:r>
            <a:r>
              <a:rPr lang="en-GB" sz="1333" dirty="0">
                <a:latin typeface="Arial" charset="0"/>
                <a:ea typeface="Arial" charset="0"/>
                <a:cs typeface="Arial" charset="0"/>
              </a:rPr>
              <a:t>, event pub/sub</a:t>
            </a:r>
          </a:p>
        </p:txBody>
      </p:sp>
      <p:pic>
        <p:nvPicPr>
          <p:cNvPr id="60" name="Picture 59"/>
          <p:cNvPicPr>
            <a:picLocks noChangeAspect="1"/>
          </p:cNvPicPr>
          <p:nvPr/>
        </p:nvPicPr>
        <p:blipFill>
          <a:blip r:embed="rId5"/>
          <a:stretch>
            <a:fillRect/>
          </a:stretch>
        </p:blipFill>
        <p:spPr>
          <a:xfrm>
            <a:off x="11491220" y="65336"/>
            <a:ext cx="611634" cy="748681"/>
          </a:xfrm>
          <a:prstGeom prst="rect">
            <a:avLst/>
          </a:prstGeom>
        </p:spPr>
      </p:pic>
    </p:spTree>
    <p:extLst>
      <p:ext uri="{BB962C8B-B14F-4D97-AF65-F5344CB8AC3E}">
        <p14:creationId xmlns:p14="http://schemas.microsoft.com/office/powerpoint/2010/main" val="2942285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441" y="365125"/>
            <a:ext cx="11192259" cy="1325563"/>
          </a:xfrm>
        </p:spPr>
        <p:txBody>
          <a:bodyPr/>
          <a:lstStyle/>
          <a:p>
            <a:r>
              <a:rPr lang="en-US" dirty="0"/>
              <a:t>3 mechanisms through which </a:t>
            </a:r>
            <a:r>
              <a:rPr lang="en-US" dirty="0">
                <a:solidFill>
                  <a:schemeClr val="dk1"/>
                </a:solidFill>
              </a:rPr>
              <a:t> Services</a:t>
            </a:r>
            <a:r>
              <a:rPr lang="en-US" dirty="0"/>
              <a:t> interact</a:t>
            </a:r>
            <a:endParaRPr lang="en-GB" dirty="0"/>
          </a:p>
        </p:txBody>
      </p:sp>
      <p:sp>
        <p:nvSpPr>
          <p:cNvPr id="25" name="Content Placeholder 24"/>
          <p:cNvSpPr>
            <a:spLocks noGrp="1"/>
          </p:cNvSpPr>
          <p:nvPr>
            <p:ph sz="quarter" idx="13"/>
          </p:nvPr>
        </p:nvSpPr>
        <p:spPr>
          <a:xfrm>
            <a:off x="865455" y="1687383"/>
            <a:ext cx="5314216" cy="4655999"/>
          </a:xfrm>
        </p:spPr>
        <p:txBody>
          <a:bodyPr/>
          <a:lstStyle/>
          <a:p>
            <a:pPr algn="ctr"/>
            <a:r>
              <a:rPr lang="en-GB" sz="2400" b="1" dirty="0"/>
              <a:t>Request-Driven (Imperative)</a:t>
            </a:r>
          </a:p>
        </p:txBody>
      </p:sp>
      <p:sp>
        <p:nvSpPr>
          <p:cNvPr id="26" name="Content Placeholder 25"/>
          <p:cNvSpPr>
            <a:spLocks noGrp="1"/>
          </p:cNvSpPr>
          <p:nvPr>
            <p:ph sz="quarter" idx="14"/>
          </p:nvPr>
        </p:nvSpPr>
        <p:spPr>
          <a:xfrm>
            <a:off x="6673312" y="1689651"/>
            <a:ext cx="5040321" cy="4655999"/>
          </a:xfrm>
        </p:spPr>
        <p:txBody>
          <a:bodyPr/>
          <a:lstStyle/>
          <a:p>
            <a:pPr algn="ctr"/>
            <a:r>
              <a:rPr lang="en-GB" sz="2400" b="1" dirty="0"/>
              <a:t>Event Driven (Functional)</a:t>
            </a:r>
          </a:p>
        </p:txBody>
      </p:sp>
      <p:sp>
        <p:nvSpPr>
          <p:cNvPr id="9" name="Rounded Rectangle 8"/>
          <p:cNvSpPr/>
          <p:nvPr/>
        </p:nvSpPr>
        <p:spPr>
          <a:xfrm>
            <a:off x="5558290" y="2463554"/>
            <a:ext cx="1663485" cy="2974856"/>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1"/>
                </a:solidFill>
                <a:latin typeface="Arial" charset="0"/>
                <a:ea typeface="Arial" charset="0"/>
                <a:cs typeface="Arial" charset="0"/>
              </a:rPr>
              <a:t>Service</a:t>
            </a:r>
            <a:endParaRPr lang="en-US" sz="1400" b="1" dirty="0">
              <a:solidFill>
                <a:schemeClr val="tx1"/>
              </a:solidFill>
              <a:latin typeface="Arial" charset="0"/>
              <a:ea typeface="Arial" charset="0"/>
              <a:cs typeface="Arial" charset="0"/>
            </a:endParaRPr>
          </a:p>
        </p:txBody>
      </p:sp>
      <p:pic>
        <p:nvPicPr>
          <p:cNvPr id="10" name="Picture 9"/>
          <p:cNvPicPr>
            <a:picLocks noChangeAspect="1"/>
          </p:cNvPicPr>
          <p:nvPr/>
        </p:nvPicPr>
        <p:blipFill>
          <a:blip r:embed="rId2"/>
          <a:stretch>
            <a:fillRect/>
          </a:stretch>
        </p:blipFill>
        <p:spPr>
          <a:xfrm>
            <a:off x="6015503" y="4399047"/>
            <a:ext cx="748992" cy="465240"/>
          </a:xfrm>
          <a:prstGeom prst="rect">
            <a:avLst/>
          </a:prstGeom>
        </p:spPr>
      </p:pic>
      <p:sp>
        <p:nvSpPr>
          <p:cNvPr id="11" name="TextBox 10"/>
          <p:cNvSpPr txBox="1"/>
          <p:nvPr/>
        </p:nvSpPr>
        <p:spPr>
          <a:xfrm>
            <a:off x="6134253" y="3695358"/>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12" name="TextBox 11"/>
          <p:cNvSpPr txBox="1"/>
          <p:nvPr/>
        </p:nvSpPr>
        <p:spPr>
          <a:xfrm>
            <a:off x="6215570" y="4931295"/>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pic>
        <p:nvPicPr>
          <p:cNvPr id="13" name="Picture 12"/>
          <p:cNvPicPr>
            <a:picLocks noChangeAspect="1"/>
          </p:cNvPicPr>
          <p:nvPr/>
        </p:nvPicPr>
        <p:blipFill>
          <a:blip r:embed="rId3"/>
          <a:stretch>
            <a:fillRect/>
          </a:stretch>
        </p:blipFill>
        <p:spPr>
          <a:xfrm rot="16200000">
            <a:off x="6111590" y="3134346"/>
            <a:ext cx="486663" cy="486663"/>
          </a:xfrm>
          <a:prstGeom prst="rect">
            <a:avLst/>
          </a:prstGeom>
          <a:solidFill>
            <a:schemeClr val="bg1"/>
          </a:solidFill>
          <a:ln w="28575">
            <a:solidFill>
              <a:schemeClr val="tx1">
                <a:lumMod val="50000"/>
              </a:schemeClr>
            </a:solidFill>
          </a:ln>
        </p:spPr>
      </p:pic>
      <p:sp>
        <p:nvSpPr>
          <p:cNvPr id="14" name="Curved Left Arrow 13"/>
          <p:cNvSpPr/>
          <p:nvPr/>
        </p:nvSpPr>
        <p:spPr>
          <a:xfrm>
            <a:off x="3758981" y="2974646"/>
            <a:ext cx="1555531" cy="735067"/>
          </a:xfrm>
          <a:prstGeom prst="curvedLeftArrow">
            <a:avLst>
              <a:gd name="adj1" fmla="val 25000"/>
              <a:gd name="adj2" fmla="val 33435"/>
              <a:gd name="adj3" fmla="val 25000"/>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5" name="Curved Left Arrow 14"/>
          <p:cNvSpPr/>
          <p:nvPr/>
        </p:nvSpPr>
        <p:spPr>
          <a:xfrm>
            <a:off x="3747428" y="4399048"/>
            <a:ext cx="1555531" cy="786521"/>
          </a:xfrm>
          <a:prstGeom prst="curvedLeftArrow">
            <a:avLst>
              <a:gd name="adj1" fmla="val 25000"/>
              <a:gd name="adj2" fmla="val 33435"/>
              <a:gd name="adj3" fmla="val 25000"/>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8" name="Left Arrow 17"/>
          <p:cNvSpPr/>
          <p:nvPr/>
        </p:nvSpPr>
        <p:spPr>
          <a:xfrm>
            <a:off x="7445423" y="3319408"/>
            <a:ext cx="1627776" cy="486663"/>
          </a:xfrm>
          <a:prstGeom prst="leftArrow">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9" name="Left Arrow 18"/>
          <p:cNvSpPr/>
          <p:nvPr/>
        </p:nvSpPr>
        <p:spPr>
          <a:xfrm rot="10800000">
            <a:off x="7445421" y="4757844"/>
            <a:ext cx="1728169" cy="486663"/>
          </a:xfrm>
          <a:prstGeom prst="leftArrow">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20" name="TextBox 19"/>
          <p:cNvSpPr txBox="1"/>
          <p:nvPr/>
        </p:nvSpPr>
        <p:spPr>
          <a:xfrm>
            <a:off x="9405307" y="3190121"/>
            <a:ext cx="2308325" cy="861967"/>
          </a:xfrm>
          <a:prstGeom prst="rect">
            <a:avLst/>
          </a:prstGeom>
          <a:noFill/>
        </p:spPr>
        <p:txBody>
          <a:bodyPr wrap="none" lIns="0" tIns="0" rIns="0" bIns="0" rtlCol="0">
            <a:spAutoFit/>
          </a:bodyPr>
          <a:lstStyle/>
          <a:p>
            <a:pPr algn="r"/>
            <a:r>
              <a:rPr lang="en-GB" sz="1867" b="1" dirty="0">
                <a:latin typeface="Arial" charset="0"/>
                <a:ea typeface="Arial" charset="0"/>
                <a:cs typeface="Arial" charset="0"/>
              </a:rPr>
              <a:t>Event </a:t>
            </a:r>
          </a:p>
          <a:p>
            <a:pPr algn="r"/>
            <a:r>
              <a:rPr lang="en-GB" sz="1867" dirty="0">
                <a:latin typeface="Arial" charset="0"/>
                <a:ea typeface="Arial" charset="0"/>
                <a:cs typeface="Arial" charset="0"/>
              </a:rPr>
              <a:t>Consume</a:t>
            </a:r>
          </a:p>
          <a:p>
            <a:pPr algn="r"/>
            <a:r>
              <a:rPr lang="en-GB" sz="1867" dirty="0" err="1">
                <a:latin typeface="Courier New" panose="02070309020205020404" pitchFamily="49" charset="0"/>
                <a:ea typeface="Arial" charset="0"/>
                <a:cs typeface="Courier New" panose="02070309020205020404" pitchFamily="49" charset="0"/>
              </a:rPr>
              <a:t>OrderEvent</a:t>
            </a:r>
            <a:r>
              <a:rPr lang="en-GB" sz="1867" dirty="0">
                <a:latin typeface="Courier New" panose="02070309020205020404" pitchFamily="49" charset="0"/>
                <a:ea typeface="Arial" charset="0"/>
                <a:cs typeface="Courier New" panose="02070309020205020404" pitchFamily="49" charset="0"/>
              </a:rPr>
              <a:t>{iPad}</a:t>
            </a:r>
          </a:p>
        </p:txBody>
      </p:sp>
      <p:sp>
        <p:nvSpPr>
          <p:cNvPr id="21" name="TextBox 20"/>
          <p:cNvSpPr txBox="1"/>
          <p:nvPr/>
        </p:nvSpPr>
        <p:spPr>
          <a:xfrm>
            <a:off x="742442" y="2812208"/>
            <a:ext cx="2741135" cy="861967"/>
          </a:xfrm>
          <a:prstGeom prst="rect">
            <a:avLst/>
          </a:prstGeom>
          <a:noFill/>
        </p:spPr>
        <p:txBody>
          <a:bodyPr wrap="none" lIns="0" tIns="0" rIns="0" bIns="0" rtlCol="0">
            <a:spAutoFit/>
          </a:bodyPr>
          <a:lstStyle/>
          <a:p>
            <a:r>
              <a:rPr lang="en-GB" sz="1867" b="1" dirty="0">
                <a:latin typeface="Arial" charset="0"/>
                <a:ea typeface="Arial" charset="0"/>
                <a:cs typeface="Arial" charset="0"/>
              </a:rPr>
              <a:t>Command</a:t>
            </a:r>
          </a:p>
          <a:p>
            <a:r>
              <a:rPr lang="en-GB" sz="1867" dirty="0">
                <a:latin typeface="Arial" charset="0"/>
                <a:ea typeface="Arial" charset="0"/>
                <a:cs typeface="Arial" charset="0"/>
              </a:rPr>
              <a:t>”Order IPad”</a:t>
            </a:r>
          </a:p>
          <a:p>
            <a:r>
              <a:rPr lang="en-GB" sz="1867" dirty="0" err="1">
                <a:solidFill>
                  <a:srgbClr val="FF0000"/>
                </a:solidFill>
                <a:latin typeface="Courier New" charset="0"/>
                <a:ea typeface="Courier New" charset="0"/>
                <a:cs typeface="Courier New" charset="0"/>
              </a:rPr>
              <a:t>boolean</a:t>
            </a:r>
            <a:r>
              <a:rPr lang="en-GB" sz="1867" dirty="0">
                <a:latin typeface="Courier New" charset="0"/>
                <a:ea typeface="Courier New" charset="0"/>
                <a:cs typeface="Courier New" charset="0"/>
              </a:rPr>
              <a:t> order(</a:t>
            </a:r>
            <a:r>
              <a:rPr lang="en-GB" sz="1867" dirty="0">
                <a:latin typeface="Courier New" panose="02070309020205020404" pitchFamily="49" charset="0"/>
                <a:ea typeface="Courier New" charset="0"/>
                <a:cs typeface="Courier New" panose="02070309020205020404" pitchFamily="49" charset="0"/>
              </a:rPr>
              <a:t>IPad</a:t>
            </a:r>
            <a:r>
              <a:rPr lang="en-GB" sz="1867" dirty="0">
                <a:latin typeface="Courier New" panose="02070309020205020404" pitchFamily="49" charset="0"/>
                <a:ea typeface="Arial" charset="0"/>
                <a:cs typeface="Courier New" panose="02070309020205020404" pitchFamily="49" charset="0"/>
              </a:rPr>
              <a:t>)</a:t>
            </a:r>
          </a:p>
        </p:txBody>
      </p:sp>
      <p:sp>
        <p:nvSpPr>
          <p:cNvPr id="22" name="TextBox 21"/>
          <p:cNvSpPr txBox="1"/>
          <p:nvPr/>
        </p:nvSpPr>
        <p:spPr>
          <a:xfrm>
            <a:off x="8106875" y="4767885"/>
            <a:ext cx="3606757" cy="861967"/>
          </a:xfrm>
          <a:prstGeom prst="rect">
            <a:avLst/>
          </a:prstGeom>
          <a:noFill/>
        </p:spPr>
        <p:txBody>
          <a:bodyPr wrap="none" lIns="0" tIns="0" rIns="0" bIns="0" rtlCol="0">
            <a:spAutoFit/>
          </a:bodyPr>
          <a:lstStyle/>
          <a:p>
            <a:pPr algn="r"/>
            <a:r>
              <a:rPr lang="en-GB" sz="1867" b="1" dirty="0">
                <a:latin typeface="Arial" charset="0"/>
                <a:ea typeface="Arial" charset="0"/>
                <a:cs typeface="Arial" charset="0"/>
              </a:rPr>
              <a:t>Event</a:t>
            </a:r>
            <a:r>
              <a:rPr lang="en-GB" sz="1867" dirty="0">
                <a:latin typeface="Arial" charset="0"/>
                <a:ea typeface="Arial" charset="0"/>
                <a:cs typeface="Arial" charset="0"/>
              </a:rPr>
              <a:t> </a:t>
            </a:r>
          </a:p>
          <a:p>
            <a:pPr algn="r"/>
            <a:r>
              <a:rPr lang="en-GB" sz="1867" dirty="0">
                <a:latin typeface="Arial" charset="0"/>
                <a:ea typeface="Arial" charset="0"/>
                <a:cs typeface="Arial" charset="0"/>
              </a:rPr>
              <a:t>Publish</a:t>
            </a:r>
          </a:p>
          <a:p>
            <a:pPr algn="r"/>
            <a:r>
              <a:rPr lang="en-GB" sz="1867" dirty="0" err="1">
                <a:latin typeface="Courier New" panose="02070309020205020404" pitchFamily="49" charset="0"/>
                <a:ea typeface="Arial" charset="0"/>
                <a:cs typeface="Courier New" panose="02070309020205020404" pitchFamily="49" charset="0"/>
              </a:rPr>
              <a:t>OrderValidatedEvent</a:t>
            </a:r>
            <a:r>
              <a:rPr lang="en-GB" sz="1867" dirty="0">
                <a:latin typeface="Courier New" panose="02070309020205020404" pitchFamily="49" charset="0"/>
                <a:ea typeface="Arial" charset="0"/>
                <a:cs typeface="Courier New" panose="02070309020205020404" pitchFamily="49" charset="0"/>
              </a:rPr>
              <a:t>{iPad}</a:t>
            </a:r>
          </a:p>
        </p:txBody>
      </p:sp>
      <p:sp>
        <p:nvSpPr>
          <p:cNvPr id="23" name="TextBox 22"/>
          <p:cNvSpPr txBox="1"/>
          <p:nvPr/>
        </p:nvSpPr>
        <p:spPr>
          <a:xfrm>
            <a:off x="742441" y="4762555"/>
            <a:ext cx="4328108" cy="861967"/>
          </a:xfrm>
          <a:prstGeom prst="rect">
            <a:avLst/>
          </a:prstGeom>
          <a:noFill/>
        </p:spPr>
        <p:txBody>
          <a:bodyPr wrap="none" lIns="0" tIns="0" rIns="0" bIns="0" rtlCol="0">
            <a:spAutoFit/>
          </a:bodyPr>
          <a:lstStyle/>
          <a:p>
            <a:r>
              <a:rPr lang="en-GB" sz="1867" b="1" dirty="0">
                <a:latin typeface="Arial" charset="0"/>
                <a:ea typeface="Arial" charset="0"/>
                <a:cs typeface="Arial" charset="0"/>
              </a:rPr>
              <a:t>Query</a:t>
            </a:r>
          </a:p>
          <a:p>
            <a:r>
              <a:rPr lang="en-GB" sz="1867" dirty="0">
                <a:latin typeface="Arial" charset="0"/>
                <a:ea typeface="Arial" charset="0"/>
                <a:cs typeface="Arial" charset="0"/>
              </a:rPr>
              <a:t>”Retrieve my Orders</a:t>
            </a:r>
          </a:p>
          <a:p>
            <a:r>
              <a:rPr lang="en-GB" sz="1867" dirty="0">
                <a:solidFill>
                  <a:srgbClr val="FF0000"/>
                </a:solidFill>
                <a:latin typeface="Courier New" charset="0"/>
                <a:ea typeface="Courier New" charset="0"/>
                <a:cs typeface="Courier New" charset="0"/>
              </a:rPr>
              <a:t>List&lt;Orders&gt; </a:t>
            </a:r>
            <a:r>
              <a:rPr lang="en-GB" sz="1867" dirty="0" err="1">
                <a:latin typeface="Courier New" charset="0"/>
                <a:ea typeface="Courier New" charset="0"/>
                <a:cs typeface="Courier New" charset="0"/>
              </a:rPr>
              <a:t>getAllOrders</a:t>
            </a:r>
            <a:r>
              <a:rPr lang="en-GB" sz="1867" dirty="0">
                <a:latin typeface="Courier New" charset="0"/>
                <a:ea typeface="Courier New" charset="0"/>
                <a:cs typeface="Courier New" charset="0"/>
              </a:rPr>
              <a:t>(for)</a:t>
            </a:r>
          </a:p>
        </p:txBody>
      </p:sp>
    </p:spTree>
    <p:extLst>
      <p:ext uri="{BB962C8B-B14F-4D97-AF65-F5344CB8AC3E}">
        <p14:creationId xmlns:p14="http://schemas.microsoft.com/office/powerpoint/2010/main" val="33308980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Decoupling through Events </a:t>
            </a:r>
            <a:r>
              <a:rPr lang="mr-IN" dirty="0"/>
              <a:t>–</a:t>
            </a:r>
            <a:r>
              <a:rPr lang="en-US" dirty="0"/>
              <a:t> Much lower Coupling</a:t>
            </a:r>
          </a:p>
        </p:txBody>
      </p:sp>
      <p:sp>
        <p:nvSpPr>
          <p:cNvPr id="63" name="Rounded Rectangle 62"/>
          <p:cNvSpPr/>
          <p:nvPr/>
        </p:nvSpPr>
        <p:spPr>
          <a:xfrm>
            <a:off x="5520357" y="4345586"/>
            <a:ext cx="1395073" cy="1400652"/>
          </a:xfrm>
          <a:prstGeom prst="round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rial" charset="0"/>
                <a:ea typeface="Arial" charset="0"/>
                <a:cs typeface="Arial" charset="0"/>
              </a:rPr>
              <a:t>Event Hub</a:t>
            </a:r>
          </a:p>
        </p:txBody>
      </p:sp>
      <p:pic>
        <p:nvPicPr>
          <p:cNvPr id="64" name="Picture 63" descr="http://plainicon.com/dl.php?pid=46740&amp;tem=256px&amp;con=download-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6016030" y="4855904"/>
            <a:ext cx="408661" cy="740297"/>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p:cNvSpPr/>
          <p:nvPr/>
        </p:nvSpPr>
        <p:spPr>
          <a:xfrm>
            <a:off x="3999497" y="5266764"/>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38" name="Group 37"/>
          <p:cNvGrpSpPr/>
          <p:nvPr/>
        </p:nvGrpSpPr>
        <p:grpSpPr>
          <a:xfrm>
            <a:off x="4500711" y="5266268"/>
            <a:ext cx="343160" cy="241939"/>
            <a:chOff x="7836530" y="946570"/>
            <a:chExt cx="257370" cy="181454"/>
          </a:xfrm>
        </p:grpSpPr>
        <p:sp>
          <p:nvSpPr>
            <p:cNvPr id="39" name="Rectangle 38"/>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40" name="Right Arrow 39"/>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1" name="Right Arrow 40"/>
          <p:cNvSpPr/>
          <p:nvPr/>
        </p:nvSpPr>
        <p:spPr>
          <a:xfrm>
            <a:off x="7003244" y="4944549"/>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42" name="Group 41"/>
          <p:cNvGrpSpPr/>
          <p:nvPr/>
        </p:nvGrpSpPr>
        <p:grpSpPr>
          <a:xfrm>
            <a:off x="7571287" y="4942611"/>
            <a:ext cx="343160" cy="241939"/>
            <a:chOff x="7836530" y="946570"/>
            <a:chExt cx="257370" cy="181454"/>
          </a:xfrm>
        </p:grpSpPr>
        <p:sp>
          <p:nvSpPr>
            <p:cNvPr id="43" name="Rectangle 42"/>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44" name="Right Arrow 43"/>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5" name="Rounded Rectangle 44"/>
          <p:cNvSpPr/>
          <p:nvPr/>
        </p:nvSpPr>
        <p:spPr>
          <a:xfrm>
            <a:off x="975660" y="4529272"/>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Order Microservice</a:t>
            </a:r>
          </a:p>
        </p:txBody>
      </p:sp>
      <p:pic>
        <p:nvPicPr>
          <p:cNvPr id="46" name="Picture 45"/>
          <p:cNvPicPr>
            <a:picLocks noChangeAspect="1"/>
          </p:cNvPicPr>
          <p:nvPr/>
        </p:nvPicPr>
        <p:blipFill>
          <a:blip r:embed="rId3"/>
          <a:stretch>
            <a:fillRect/>
          </a:stretch>
        </p:blipFill>
        <p:spPr>
          <a:xfrm>
            <a:off x="3006600" y="4962178"/>
            <a:ext cx="748992" cy="465240"/>
          </a:xfrm>
          <a:prstGeom prst="rect">
            <a:avLst/>
          </a:prstGeom>
        </p:spPr>
      </p:pic>
      <p:sp>
        <p:nvSpPr>
          <p:cNvPr id="47" name="TextBox 46"/>
          <p:cNvSpPr txBox="1"/>
          <p:nvPr/>
        </p:nvSpPr>
        <p:spPr>
          <a:xfrm>
            <a:off x="2226810" y="5534195"/>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48" name="TextBox 47"/>
          <p:cNvSpPr txBox="1"/>
          <p:nvPr/>
        </p:nvSpPr>
        <p:spPr>
          <a:xfrm>
            <a:off x="3206668" y="5494426"/>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grpSp>
        <p:nvGrpSpPr>
          <p:cNvPr id="49" name="Group 48"/>
          <p:cNvGrpSpPr/>
          <p:nvPr/>
        </p:nvGrpSpPr>
        <p:grpSpPr>
          <a:xfrm>
            <a:off x="1225803" y="4943850"/>
            <a:ext cx="574869" cy="775011"/>
            <a:chOff x="7185238" y="1834985"/>
            <a:chExt cx="431152" cy="581258"/>
          </a:xfrm>
        </p:grpSpPr>
        <p:sp>
          <p:nvSpPr>
            <p:cNvPr id="50" name="Rectangle 49"/>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51" name="TextBox 50"/>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52" name="Picture 51"/>
          <p:cNvPicPr>
            <a:picLocks noChangeAspect="1"/>
          </p:cNvPicPr>
          <p:nvPr/>
        </p:nvPicPr>
        <p:blipFill>
          <a:blip r:embed="rId4"/>
          <a:stretch>
            <a:fillRect/>
          </a:stretch>
        </p:blipFill>
        <p:spPr>
          <a:xfrm rot="16200000">
            <a:off x="2204147" y="4973184"/>
            <a:ext cx="486663" cy="486663"/>
          </a:xfrm>
          <a:prstGeom prst="rect">
            <a:avLst/>
          </a:prstGeom>
          <a:solidFill>
            <a:schemeClr val="bg1"/>
          </a:solidFill>
          <a:ln w="28575">
            <a:solidFill>
              <a:schemeClr val="tx1">
                <a:lumMod val="50000"/>
              </a:schemeClr>
            </a:solidFill>
          </a:ln>
        </p:spPr>
      </p:pic>
      <p:sp>
        <p:nvSpPr>
          <p:cNvPr id="53" name="Rounded Rectangle 52"/>
          <p:cNvSpPr/>
          <p:nvPr/>
        </p:nvSpPr>
        <p:spPr>
          <a:xfrm>
            <a:off x="8544327" y="4458873"/>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Stock Microservice</a:t>
            </a:r>
          </a:p>
        </p:txBody>
      </p:sp>
      <p:pic>
        <p:nvPicPr>
          <p:cNvPr id="54" name="Picture 53"/>
          <p:cNvPicPr>
            <a:picLocks noChangeAspect="1"/>
          </p:cNvPicPr>
          <p:nvPr/>
        </p:nvPicPr>
        <p:blipFill>
          <a:blip r:embed="rId3"/>
          <a:stretch>
            <a:fillRect/>
          </a:stretch>
        </p:blipFill>
        <p:spPr>
          <a:xfrm>
            <a:off x="10575267" y="4891779"/>
            <a:ext cx="748992" cy="465240"/>
          </a:xfrm>
          <a:prstGeom prst="rect">
            <a:avLst/>
          </a:prstGeom>
        </p:spPr>
      </p:pic>
      <p:sp>
        <p:nvSpPr>
          <p:cNvPr id="55" name="TextBox 54"/>
          <p:cNvSpPr txBox="1"/>
          <p:nvPr/>
        </p:nvSpPr>
        <p:spPr>
          <a:xfrm>
            <a:off x="10775334" y="5424027"/>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grpSp>
        <p:nvGrpSpPr>
          <p:cNvPr id="56" name="Group 55"/>
          <p:cNvGrpSpPr/>
          <p:nvPr/>
        </p:nvGrpSpPr>
        <p:grpSpPr>
          <a:xfrm>
            <a:off x="8794470" y="4873451"/>
            <a:ext cx="574869" cy="775011"/>
            <a:chOff x="7185238" y="3455316"/>
            <a:chExt cx="431152" cy="581258"/>
          </a:xfrm>
        </p:grpSpPr>
        <p:sp>
          <p:nvSpPr>
            <p:cNvPr id="57" name="Rectangle 56"/>
            <p:cNvSpPr/>
            <p:nvPr/>
          </p:nvSpPr>
          <p:spPr>
            <a:xfrm>
              <a:off x="7185238" y="3455316"/>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58" name="TextBox 57"/>
            <p:cNvSpPr txBox="1"/>
            <p:nvPr/>
          </p:nvSpPr>
          <p:spPr>
            <a:xfrm>
              <a:off x="7334514" y="3898075"/>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59" name="Picture 58"/>
          <p:cNvPicPr>
            <a:picLocks noChangeAspect="1"/>
          </p:cNvPicPr>
          <p:nvPr/>
        </p:nvPicPr>
        <p:blipFill>
          <a:blip r:embed="rId4"/>
          <a:stretch>
            <a:fillRect/>
          </a:stretch>
        </p:blipFill>
        <p:spPr>
          <a:xfrm rot="16200000">
            <a:off x="9772814" y="4902785"/>
            <a:ext cx="486663" cy="486663"/>
          </a:xfrm>
          <a:prstGeom prst="rect">
            <a:avLst/>
          </a:prstGeom>
          <a:solidFill>
            <a:schemeClr val="bg1"/>
          </a:solidFill>
          <a:ln w="28575">
            <a:solidFill>
              <a:schemeClr val="tx1">
                <a:lumMod val="50000"/>
              </a:schemeClr>
            </a:solidFill>
          </a:ln>
        </p:spPr>
      </p:pic>
      <p:sp>
        <p:nvSpPr>
          <p:cNvPr id="60" name="TextBox 59"/>
          <p:cNvSpPr txBox="1"/>
          <p:nvPr/>
        </p:nvSpPr>
        <p:spPr>
          <a:xfrm>
            <a:off x="9815142" y="5459904"/>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61" name="TextBox 60"/>
          <p:cNvSpPr txBox="1"/>
          <p:nvPr/>
        </p:nvSpPr>
        <p:spPr>
          <a:xfrm>
            <a:off x="4010783" y="5553956"/>
            <a:ext cx="1370568" cy="615361"/>
          </a:xfrm>
          <a:prstGeom prst="rect">
            <a:avLst/>
          </a:prstGeom>
          <a:noFill/>
        </p:spPr>
        <p:txBody>
          <a:bodyPr wrap="none" lIns="0" tIns="0" rIns="0" bIns="0" rtlCol="0">
            <a:spAutoFit/>
          </a:bodyPr>
          <a:lstStyle/>
          <a:p>
            <a:r>
              <a:rPr lang="en-US" sz="1333" dirty="0">
                <a:latin typeface="Arial" charset="0"/>
                <a:ea typeface="Arial" charset="0"/>
                <a:cs typeface="Arial" charset="0"/>
              </a:rPr>
              <a:t>3) Raise </a:t>
            </a:r>
            <a:br>
              <a:rPr lang="en-US" sz="1333" dirty="0">
                <a:latin typeface="Arial" charset="0"/>
                <a:ea typeface="Arial" charset="0"/>
                <a:cs typeface="Arial" charset="0"/>
              </a:rPr>
            </a:br>
            <a:r>
              <a:rPr lang="en-US" sz="1333" b="1" dirty="0" err="1">
                <a:latin typeface="Arial" charset="0"/>
                <a:ea typeface="Arial" charset="0"/>
                <a:cs typeface="Arial" charset="0"/>
              </a:rPr>
              <a:t>OrderConfirmed</a:t>
            </a:r>
            <a:r>
              <a:rPr lang="en-US" sz="1333" dirty="0">
                <a:latin typeface="Arial" charset="0"/>
                <a:ea typeface="Arial" charset="0"/>
                <a:cs typeface="Arial" charset="0"/>
              </a:rPr>
              <a:t> </a:t>
            </a:r>
          </a:p>
          <a:p>
            <a:r>
              <a:rPr lang="en-US" sz="1333" dirty="0">
                <a:latin typeface="Arial" charset="0"/>
                <a:ea typeface="Arial" charset="0"/>
                <a:cs typeface="Arial" charset="0"/>
              </a:rPr>
              <a:t>Event</a:t>
            </a:r>
          </a:p>
        </p:txBody>
      </p:sp>
      <p:sp>
        <p:nvSpPr>
          <p:cNvPr id="62" name="TextBox 61"/>
          <p:cNvSpPr txBox="1"/>
          <p:nvPr/>
        </p:nvSpPr>
        <p:spPr>
          <a:xfrm>
            <a:off x="7020675" y="4279925"/>
            <a:ext cx="1370568" cy="615361"/>
          </a:xfrm>
          <a:prstGeom prst="rect">
            <a:avLst/>
          </a:prstGeom>
          <a:solidFill>
            <a:schemeClr val="bg1"/>
          </a:solidFill>
        </p:spPr>
        <p:txBody>
          <a:bodyPr wrap="none" lIns="0" tIns="0" rIns="0" bIns="0" rtlCol="0">
            <a:spAutoFit/>
          </a:bodyPr>
          <a:lstStyle/>
          <a:p>
            <a:r>
              <a:rPr lang="en-US" sz="1333" dirty="0">
                <a:latin typeface="Arial" charset="0"/>
                <a:ea typeface="Arial" charset="0"/>
                <a:cs typeface="Arial" charset="0"/>
              </a:rPr>
              <a:t>4) Listen to</a:t>
            </a:r>
            <a:br>
              <a:rPr lang="en-US" sz="1333" dirty="0">
                <a:latin typeface="Arial" charset="0"/>
                <a:ea typeface="Arial" charset="0"/>
                <a:cs typeface="Arial" charset="0"/>
              </a:rPr>
            </a:br>
            <a:r>
              <a:rPr lang="en-US" sz="1333" b="1" dirty="0" err="1">
                <a:latin typeface="Arial" charset="0"/>
                <a:ea typeface="Arial" charset="0"/>
                <a:cs typeface="Arial" charset="0"/>
              </a:rPr>
              <a:t>OrderConfirmed</a:t>
            </a:r>
            <a:r>
              <a:rPr lang="en-US" sz="1333" dirty="0">
                <a:latin typeface="Arial" charset="0"/>
                <a:ea typeface="Arial" charset="0"/>
                <a:cs typeface="Arial" charset="0"/>
              </a:rPr>
              <a:t> </a:t>
            </a:r>
          </a:p>
          <a:p>
            <a:r>
              <a:rPr lang="en-US" sz="1333" dirty="0">
                <a:latin typeface="Arial" charset="0"/>
                <a:ea typeface="Arial" charset="0"/>
                <a:cs typeface="Arial" charset="0"/>
              </a:rPr>
              <a:t>Event</a:t>
            </a:r>
          </a:p>
        </p:txBody>
      </p:sp>
      <p:sp>
        <p:nvSpPr>
          <p:cNvPr id="74" name="Right Arrow 73"/>
          <p:cNvSpPr/>
          <p:nvPr/>
        </p:nvSpPr>
        <p:spPr>
          <a:xfrm rot="10800000">
            <a:off x="3987067" y="4721998"/>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75" name="Group 74"/>
          <p:cNvGrpSpPr/>
          <p:nvPr/>
        </p:nvGrpSpPr>
        <p:grpSpPr>
          <a:xfrm rot="10800000">
            <a:off x="4588607" y="4722982"/>
            <a:ext cx="343160" cy="241939"/>
            <a:chOff x="7836530" y="946570"/>
            <a:chExt cx="257370" cy="181454"/>
          </a:xfrm>
        </p:grpSpPr>
        <p:sp>
          <p:nvSpPr>
            <p:cNvPr id="76" name="Rectangle 75"/>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77" name="Right Arrow 76"/>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78" name="TextBox 77"/>
          <p:cNvSpPr txBox="1"/>
          <p:nvPr/>
        </p:nvSpPr>
        <p:spPr>
          <a:xfrm>
            <a:off x="4087827" y="4078701"/>
            <a:ext cx="1344716" cy="615361"/>
          </a:xfrm>
          <a:prstGeom prst="rect">
            <a:avLst/>
          </a:prstGeom>
          <a:noFill/>
        </p:spPr>
        <p:txBody>
          <a:bodyPr wrap="square" lIns="0" tIns="0" rIns="0" bIns="0" rtlCol="0">
            <a:spAutoFit/>
          </a:bodyPr>
          <a:lstStyle/>
          <a:p>
            <a:pPr algn="r"/>
            <a:r>
              <a:rPr lang="en-US" sz="1333" dirty="0">
                <a:latin typeface="Arial" charset="0"/>
                <a:ea typeface="Arial" charset="0"/>
                <a:cs typeface="Arial" charset="0"/>
              </a:rPr>
              <a:t>2) Listen to</a:t>
            </a:r>
            <a:br>
              <a:rPr lang="en-US" sz="1333" dirty="0">
                <a:latin typeface="Arial" charset="0"/>
                <a:ea typeface="Arial" charset="0"/>
                <a:cs typeface="Arial" charset="0"/>
              </a:rPr>
            </a:br>
            <a:r>
              <a:rPr lang="en-US" sz="1333" b="1" dirty="0" err="1">
                <a:latin typeface="Arial" charset="0"/>
                <a:ea typeface="Arial" charset="0"/>
                <a:cs typeface="Arial" charset="0"/>
              </a:rPr>
              <a:t>OrderRequested</a:t>
            </a:r>
            <a:r>
              <a:rPr lang="en-US" sz="1333" dirty="0">
                <a:latin typeface="Arial" charset="0"/>
                <a:ea typeface="Arial" charset="0"/>
                <a:cs typeface="Arial" charset="0"/>
              </a:rPr>
              <a:t> Event</a:t>
            </a:r>
          </a:p>
        </p:txBody>
      </p:sp>
      <p:sp>
        <p:nvSpPr>
          <p:cNvPr id="79" name="Right Arrow 78"/>
          <p:cNvSpPr/>
          <p:nvPr/>
        </p:nvSpPr>
        <p:spPr>
          <a:xfrm rot="5400000">
            <a:off x="5500168" y="3438590"/>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80" name="Group 79"/>
          <p:cNvGrpSpPr/>
          <p:nvPr/>
        </p:nvGrpSpPr>
        <p:grpSpPr>
          <a:xfrm rot="5400000">
            <a:off x="6049557" y="3437620"/>
            <a:ext cx="343160" cy="241939"/>
            <a:chOff x="7836530" y="946570"/>
            <a:chExt cx="257370" cy="181454"/>
          </a:xfrm>
        </p:grpSpPr>
        <p:sp>
          <p:nvSpPr>
            <p:cNvPr id="81" name="Rectangle 80"/>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82" name="Right Arrow 81"/>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83" name="TextBox 82"/>
          <p:cNvSpPr txBox="1"/>
          <p:nvPr/>
        </p:nvSpPr>
        <p:spPr>
          <a:xfrm>
            <a:off x="6393382" y="2841404"/>
            <a:ext cx="1344716" cy="615361"/>
          </a:xfrm>
          <a:prstGeom prst="rect">
            <a:avLst/>
          </a:prstGeom>
          <a:noFill/>
        </p:spPr>
        <p:txBody>
          <a:bodyPr wrap="square" lIns="0" tIns="0" rIns="0" bIns="0" rtlCol="0">
            <a:spAutoFit/>
          </a:bodyPr>
          <a:lstStyle/>
          <a:p>
            <a:r>
              <a:rPr lang="en-US" sz="1333" dirty="0">
                <a:latin typeface="Arial" charset="0"/>
                <a:ea typeface="Arial" charset="0"/>
                <a:cs typeface="Arial" charset="0"/>
              </a:rPr>
              <a:t>1) Raise</a:t>
            </a:r>
          </a:p>
          <a:p>
            <a:r>
              <a:rPr lang="en-US" sz="1333" b="1" dirty="0" err="1">
                <a:latin typeface="Arial" charset="0"/>
                <a:ea typeface="Arial" charset="0"/>
                <a:cs typeface="Arial" charset="0"/>
              </a:rPr>
              <a:t>OrderRequested</a:t>
            </a:r>
            <a:r>
              <a:rPr lang="en-US" sz="1333" dirty="0">
                <a:latin typeface="Arial" charset="0"/>
                <a:ea typeface="Arial" charset="0"/>
                <a:cs typeface="Arial" charset="0"/>
              </a:rPr>
              <a:t> Event</a:t>
            </a:r>
          </a:p>
        </p:txBody>
      </p:sp>
      <p:sp>
        <p:nvSpPr>
          <p:cNvPr id="94" name="Rounded Rectangle 93">
            <a:extLst>
              <a:ext uri="{FF2B5EF4-FFF2-40B4-BE49-F238E27FC236}">
                <a16:creationId xmlns:a16="http://schemas.microsoft.com/office/drawing/2014/main" id="{6A165864-3E44-0E4A-A2FC-C382790615D3}"/>
              </a:ext>
            </a:extLst>
          </p:cNvPr>
          <p:cNvSpPr/>
          <p:nvPr/>
        </p:nvSpPr>
        <p:spPr>
          <a:xfrm>
            <a:off x="5171651" y="1553450"/>
            <a:ext cx="2030940"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Shop Microservice</a:t>
            </a:r>
          </a:p>
        </p:txBody>
      </p:sp>
      <p:sp>
        <p:nvSpPr>
          <p:cNvPr id="95" name="TextBox 94">
            <a:extLst>
              <a:ext uri="{FF2B5EF4-FFF2-40B4-BE49-F238E27FC236}">
                <a16:creationId xmlns:a16="http://schemas.microsoft.com/office/drawing/2014/main" id="{6A77F185-35A0-5F4A-B962-BC0D82A19D27}"/>
              </a:ext>
            </a:extLst>
          </p:cNvPr>
          <p:cNvSpPr txBox="1"/>
          <p:nvPr/>
        </p:nvSpPr>
        <p:spPr>
          <a:xfrm>
            <a:off x="5616374" y="2546713"/>
            <a:ext cx="153888" cy="184666"/>
          </a:xfrm>
          <a:prstGeom prst="rect">
            <a:avLst/>
          </a:prstGeom>
          <a:noFill/>
        </p:spPr>
        <p:txBody>
          <a:bodyPr wrap="none" lIns="0" tIns="0" rIns="0" bIns="0" rtlCol="0">
            <a:spAutoFit/>
          </a:bodyPr>
          <a:lstStyle/>
          <a:p>
            <a:pPr algn="ctr"/>
            <a:r>
              <a:rPr lang="en-US" sz="1200" b="1" dirty="0">
                <a:latin typeface="Arial" charset="0"/>
                <a:ea typeface="Arial" charset="0"/>
                <a:cs typeface="Arial" charset="0"/>
              </a:rPr>
              <a:t>UI</a:t>
            </a:r>
          </a:p>
        </p:txBody>
      </p:sp>
      <p:sp>
        <p:nvSpPr>
          <p:cNvPr id="96" name="TextBox 95">
            <a:extLst>
              <a:ext uri="{FF2B5EF4-FFF2-40B4-BE49-F238E27FC236}">
                <a16:creationId xmlns:a16="http://schemas.microsoft.com/office/drawing/2014/main" id="{C71F9E0C-80B0-1B49-AC0D-3D775807039D}"/>
              </a:ext>
            </a:extLst>
          </p:cNvPr>
          <p:cNvSpPr txBox="1"/>
          <p:nvPr/>
        </p:nvSpPr>
        <p:spPr>
          <a:xfrm>
            <a:off x="6427861" y="2520054"/>
            <a:ext cx="411972"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Logic</a:t>
            </a:r>
          </a:p>
        </p:txBody>
      </p:sp>
      <p:pic>
        <p:nvPicPr>
          <p:cNvPr id="97" name="Picture 96">
            <a:extLst>
              <a:ext uri="{FF2B5EF4-FFF2-40B4-BE49-F238E27FC236}">
                <a16:creationId xmlns:a16="http://schemas.microsoft.com/office/drawing/2014/main" id="{74266B40-F824-4544-A7B7-BC479FCAE78D}"/>
              </a:ext>
            </a:extLst>
          </p:cNvPr>
          <p:cNvPicPr>
            <a:picLocks noChangeAspect="1"/>
          </p:cNvPicPr>
          <p:nvPr/>
        </p:nvPicPr>
        <p:blipFill>
          <a:blip r:embed="rId5"/>
          <a:stretch>
            <a:fillRect/>
          </a:stretch>
        </p:blipFill>
        <p:spPr>
          <a:xfrm>
            <a:off x="5457598" y="1975685"/>
            <a:ext cx="478284" cy="478284"/>
          </a:xfrm>
          <a:prstGeom prst="rect">
            <a:avLst/>
          </a:prstGeom>
          <a:solidFill>
            <a:schemeClr val="bg1"/>
          </a:solidFill>
          <a:ln w="28575">
            <a:solidFill>
              <a:schemeClr val="tx1">
                <a:lumMod val="50000"/>
              </a:schemeClr>
            </a:solidFill>
          </a:ln>
        </p:spPr>
      </p:pic>
      <p:pic>
        <p:nvPicPr>
          <p:cNvPr id="98" name="Picture 97">
            <a:extLst>
              <a:ext uri="{FF2B5EF4-FFF2-40B4-BE49-F238E27FC236}">
                <a16:creationId xmlns:a16="http://schemas.microsoft.com/office/drawing/2014/main" id="{7FF99ED9-0F05-9449-B7CA-E396769CD4B9}"/>
              </a:ext>
            </a:extLst>
          </p:cNvPr>
          <p:cNvPicPr>
            <a:picLocks noChangeAspect="1"/>
          </p:cNvPicPr>
          <p:nvPr/>
        </p:nvPicPr>
        <p:blipFill>
          <a:blip r:embed="rId4"/>
          <a:stretch>
            <a:fillRect/>
          </a:stretch>
        </p:blipFill>
        <p:spPr>
          <a:xfrm rot="16200000">
            <a:off x="6392276" y="1967307"/>
            <a:ext cx="486663" cy="486663"/>
          </a:xfrm>
          <a:prstGeom prst="rect">
            <a:avLst/>
          </a:prstGeom>
          <a:solidFill>
            <a:schemeClr val="bg1"/>
          </a:solidFill>
          <a:ln w="28575">
            <a:solidFill>
              <a:schemeClr val="tx1">
                <a:lumMod val="50000"/>
              </a:schemeClr>
            </a:solidFill>
          </a:ln>
        </p:spPr>
      </p:pic>
      <p:sp>
        <p:nvSpPr>
          <p:cNvPr id="99" name="Rectangle 98">
            <a:extLst>
              <a:ext uri="{FF2B5EF4-FFF2-40B4-BE49-F238E27FC236}">
                <a16:creationId xmlns:a16="http://schemas.microsoft.com/office/drawing/2014/main" id="{24929574-4C8C-8A4B-AC84-3DBF11BD87ED}"/>
              </a:ext>
            </a:extLst>
          </p:cNvPr>
          <p:cNvSpPr/>
          <p:nvPr/>
        </p:nvSpPr>
        <p:spPr>
          <a:xfrm>
            <a:off x="9108431" y="1600308"/>
            <a:ext cx="2427611" cy="104657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nvGrpSpPr>
          <p:cNvPr id="100" name="Group 99">
            <a:extLst>
              <a:ext uri="{FF2B5EF4-FFF2-40B4-BE49-F238E27FC236}">
                <a16:creationId xmlns:a16="http://schemas.microsoft.com/office/drawing/2014/main" id="{3351660C-68A8-9E48-B244-5AB145C69BB1}"/>
              </a:ext>
            </a:extLst>
          </p:cNvPr>
          <p:cNvGrpSpPr/>
          <p:nvPr/>
        </p:nvGrpSpPr>
        <p:grpSpPr>
          <a:xfrm>
            <a:off x="9212267" y="1993101"/>
            <a:ext cx="343160" cy="241939"/>
            <a:chOff x="7836530" y="946570"/>
            <a:chExt cx="257370" cy="181454"/>
          </a:xfrm>
        </p:grpSpPr>
        <p:sp>
          <p:nvSpPr>
            <p:cNvPr id="101" name="Rectangle 100">
              <a:extLst>
                <a:ext uri="{FF2B5EF4-FFF2-40B4-BE49-F238E27FC236}">
                  <a16:creationId xmlns:a16="http://schemas.microsoft.com/office/drawing/2014/main" id="{D014DAEC-8A0D-394A-ABFA-EED05ED1A386}"/>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02" name="Right Arrow 101">
              <a:extLst>
                <a:ext uri="{FF2B5EF4-FFF2-40B4-BE49-F238E27FC236}">
                  <a16:creationId xmlns:a16="http://schemas.microsoft.com/office/drawing/2014/main" id="{F965B27F-76CE-5545-8DB6-17C12ED5BFB6}"/>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grpSp>
        <p:nvGrpSpPr>
          <p:cNvPr id="103" name="Group 102">
            <a:extLst>
              <a:ext uri="{FF2B5EF4-FFF2-40B4-BE49-F238E27FC236}">
                <a16:creationId xmlns:a16="http://schemas.microsoft.com/office/drawing/2014/main" id="{1FD8B9D8-931C-4B4E-9ABC-0EFC6FE783E6}"/>
              </a:ext>
            </a:extLst>
          </p:cNvPr>
          <p:cNvGrpSpPr/>
          <p:nvPr/>
        </p:nvGrpSpPr>
        <p:grpSpPr>
          <a:xfrm>
            <a:off x="9206848" y="2309935"/>
            <a:ext cx="343160" cy="241939"/>
            <a:chOff x="8499553" y="464121"/>
            <a:chExt cx="257370" cy="181454"/>
          </a:xfrm>
        </p:grpSpPr>
        <p:sp>
          <p:nvSpPr>
            <p:cNvPr id="104" name="Rectangle 103">
              <a:extLst>
                <a:ext uri="{FF2B5EF4-FFF2-40B4-BE49-F238E27FC236}">
                  <a16:creationId xmlns:a16="http://schemas.microsoft.com/office/drawing/2014/main" id="{D7A9EA97-9690-B24A-AC41-C2A179E5F6B4}"/>
                </a:ext>
              </a:extLst>
            </p:cNvPr>
            <p:cNvSpPr/>
            <p:nvPr/>
          </p:nvSpPr>
          <p:spPr>
            <a:xfrm rot="5400000">
              <a:off x="8537511" y="426163"/>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05" name="Right Arrow 104">
              <a:extLst>
                <a:ext uri="{FF2B5EF4-FFF2-40B4-BE49-F238E27FC236}">
                  <a16:creationId xmlns:a16="http://schemas.microsoft.com/office/drawing/2014/main" id="{FA18D395-7A7B-DE44-ACFD-D03300E83FD9}"/>
                </a:ext>
              </a:extLst>
            </p:cNvPr>
            <p:cNvSpPr/>
            <p:nvPr/>
          </p:nvSpPr>
          <p:spPr>
            <a:xfrm>
              <a:off x="8538238" y="481656"/>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06" name="Right Arrow 105">
              <a:extLst>
                <a:ext uri="{FF2B5EF4-FFF2-40B4-BE49-F238E27FC236}">
                  <a16:creationId xmlns:a16="http://schemas.microsoft.com/office/drawing/2014/main" id="{9946C32A-F3A7-BF4B-8B09-4B567E246C9C}"/>
                </a:ext>
              </a:extLst>
            </p:cNvPr>
            <p:cNvSpPr/>
            <p:nvPr/>
          </p:nvSpPr>
          <p:spPr>
            <a:xfrm rot="10800000">
              <a:off x="8534174" y="563654"/>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grpSp>
        <p:nvGrpSpPr>
          <p:cNvPr id="107" name="Group 106">
            <a:extLst>
              <a:ext uri="{FF2B5EF4-FFF2-40B4-BE49-F238E27FC236}">
                <a16:creationId xmlns:a16="http://schemas.microsoft.com/office/drawing/2014/main" id="{C4EE821A-294B-934C-9F61-DBAD6F9031B3}"/>
              </a:ext>
            </a:extLst>
          </p:cNvPr>
          <p:cNvGrpSpPr/>
          <p:nvPr/>
        </p:nvGrpSpPr>
        <p:grpSpPr>
          <a:xfrm rot="5400000">
            <a:off x="9257459" y="1638113"/>
            <a:ext cx="241939" cy="343160"/>
            <a:chOff x="8545552" y="1125595"/>
            <a:chExt cx="239673" cy="320441"/>
          </a:xfrm>
        </p:grpSpPr>
        <p:sp>
          <p:nvSpPr>
            <p:cNvPr id="108" name="Rectangle 107">
              <a:extLst>
                <a:ext uri="{FF2B5EF4-FFF2-40B4-BE49-F238E27FC236}">
                  <a16:creationId xmlns:a16="http://schemas.microsoft.com/office/drawing/2014/main" id="{1DD3D080-5C00-C741-9F42-7EEA706C020B}"/>
                </a:ext>
              </a:extLst>
            </p:cNvPr>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09" name="U-Turn Arrow 108">
              <a:extLst>
                <a:ext uri="{FF2B5EF4-FFF2-40B4-BE49-F238E27FC236}">
                  <a16:creationId xmlns:a16="http://schemas.microsoft.com/office/drawing/2014/main" id="{DD8029B1-FB45-2C47-84F2-CF9E601BF9AD}"/>
                </a:ext>
              </a:extLst>
            </p:cNvPr>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110" name="TextBox 109">
            <a:extLst>
              <a:ext uri="{FF2B5EF4-FFF2-40B4-BE49-F238E27FC236}">
                <a16:creationId xmlns:a16="http://schemas.microsoft.com/office/drawing/2014/main" id="{82C080A0-5CC3-CB4F-8B5A-635F269B26A0}"/>
              </a:ext>
            </a:extLst>
          </p:cNvPr>
          <p:cNvSpPr txBox="1"/>
          <p:nvPr/>
        </p:nvSpPr>
        <p:spPr>
          <a:xfrm>
            <a:off x="9653174" y="1695185"/>
            <a:ext cx="1715213" cy="205121"/>
          </a:xfrm>
          <a:prstGeom prst="rect">
            <a:avLst/>
          </a:prstGeom>
          <a:noFill/>
        </p:spPr>
        <p:txBody>
          <a:bodyPr wrap="none" lIns="0" tIns="0" rIns="0" bIns="0" rtlCol="0">
            <a:spAutoFit/>
          </a:bodyPr>
          <a:lstStyle/>
          <a:p>
            <a:r>
              <a:rPr lang="en-GB" sz="1333" dirty="0">
                <a:latin typeface="Arial" charset="0"/>
                <a:ea typeface="Arial" charset="0"/>
                <a:cs typeface="Arial" charset="0"/>
              </a:rPr>
              <a:t>sync request/response</a:t>
            </a:r>
          </a:p>
        </p:txBody>
      </p:sp>
      <p:sp>
        <p:nvSpPr>
          <p:cNvPr id="111" name="TextBox 110">
            <a:extLst>
              <a:ext uri="{FF2B5EF4-FFF2-40B4-BE49-F238E27FC236}">
                <a16:creationId xmlns:a16="http://schemas.microsoft.com/office/drawing/2014/main" id="{D3E9F59D-B3DA-C746-B5B6-CA24B3A5E637}"/>
              </a:ext>
            </a:extLst>
          </p:cNvPr>
          <p:cNvSpPr txBox="1"/>
          <p:nvPr/>
        </p:nvSpPr>
        <p:spPr>
          <a:xfrm>
            <a:off x="9653174" y="2302401"/>
            <a:ext cx="1809791" cy="205121"/>
          </a:xfrm>
          <a:prstGeom prst="rect">
            <a:avLst/>
          </a:prstGeom>
          <a:noFill/>
        </p:spPr>
        <p:txBody>
          <a:bodyPr wrap="none" lIns="0" tIns="0" rIns="0" bIns="0" rtlCol="0">
            <a:spAutoFit/>
          </a:bodyPr>
          <a:lstStyle/>
          <a:p>
            <a:r>
              <a:rPr lang="en-GB" sz="1333" dirty="0" err="1">
                <a:latin typeface="Arial" charset="0"/>
                <a:ea typeface="Arial" charset="0"/>
                <a:cs typeface="Arial" charset="0"/>
              </a:rPr>
              <a:t>async</a:t>
            </a:r>
            <a:r>
              <a:rPr lang="en-GB" sz="1333" dirty="0">
                <a:latin typeface="Arial" charset="0"/>
                <a:ea typeface="Arial" charset="0"/>
                <a:cs typeface="Arial" charset="0"/>
              </a:rPr>
              <a:t> request/response</a:t>
            </a:r>
          </a:p>
        </p:txBody>
      </p:sp>
      <p:sp>
        <p:nvSpPr>
          <p:cNvPr id="112" name="TextBox 111">
            <a:extLst>
              <a:ext uri="{FF2B5EF4-FFF2-40B4-BE49-F238E27FC236}">
                <a16:creationId xmlns:a16="http://schemas.microsoft.com/office/drawing/2014/main" id="{617B03A6-B79C-2E4F-AC81-D07FD8B01EE8}"/>
              </a:ext>
            </a:extLst>
          </p:cNvPr>
          <p:cNvSpPr txBox="1"/>
          <p:nvPr/>
        </p:nvSpPr>
        <p:spPr>
          <a:xfrm>
            <a:off x="9653174" y="2003138"/>
            <a:ext cx="1611018" cy="205121"/>
          </a:xfrm>
          <a:prstGeom prst="rect">
            <a:avLst/>
          </a:prstGeom>
          <a:noFill/>
        </p:spPr>
        <p:txBody>
          <a:bodyPr wrap="none" lIns="0" tIns="0" rIns="0" bIns="0" rtlCol="0">
            <a:spAutoFit/>
          </a:bodyPr>
          <a:lstStyle/>
          <a:p>
            <a:r>
              <a:rPr lang="en-GB" sz="1333" dirty="0" err="1">
                <a:latin typeface="Arial" charset="0"/>
                <a:ea typeface="Arial" charset="0"/>
                <a:cs typeface="Arial" charset="0"/>
              </a:rPr>
              <a:t>async</a:t>
            </a:r>
            <a:r>
              <a:rPr lang="en-GB" sz="1333" dirty="0">
                <a:latin typeface="Arial" charset="0"/>
                <a:ea typeface="Arial" charset="0"/>
                <a:cs typeface="Arial" charset="0"/>
              </a:rPr>
              <a:t>, event pub/sub</a:t>
            </a:r>
          </a:p>
        </p:txBody>
      </p:sp>
    </p:spTree>
    <p:extLst>
      <p:ext uri="{BB962C8B-B14F-4D97-AF65-F5344CB8AC3E}">
        <p14:creationId xmlns:p14="http://schemas.microsoft.com/office/powerpoint/2010/main" val="1286247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dirty="0"/>
          </a:p>
        </p:txBody>
      </p:sp>
      <p:grpSp>
        <p:nvGrpSpPr>
          <p:cNvPr id="11" name="Group 10"/>
          <p:cNvGrpSpPr/>
          <p:nvPr/>
        </p:nvGrpSpPr>
        <p:grpSpPr>
          <a:xfrm>
            <a:off x="2198500" y="247831"/>
            <a:ext cx="8115932" cy="6399857"/>
            <a:chOff x="2198500" y="247831"/>
            <a:chExt cx="8115932" cy="6399857"/>
          </a:xfrm>
        </p:grpSpPr>
        <p:pic>
          <p:nvPicPr>
            <p:cNvPr id="4" name="Picture 3"/>
            <p:cNvPicPr>
              <a:picLocks noChangeAspect="1"/>
            </p:cNvPicPr>
            <p:nvPr/>
          </p:nvPicPr>
          <p:blipFill>
            <a:blip r:embed="rId2"/>
            <a:stretch>
              <a:fillRect/>
            </a:stretch>
          </p:blipFill>
          <p:spPr>
            <a:xfrm>
              <a:off x="2198500" y="247831"/>
              <a:ext cx="8115932" cy="6399857"/>
            </a:xfrm>
            <a:prstGeom prst="rect">
              <a:avLst/>
            </a:prstGeom>
          </p:spPr>
        </p:pic>
        <p:pic>
          <p:nvPicPr>
            <p:cNvPr id="5" name="Snagit_PPT829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6" name="Snagit_PPT8E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7" name="Snagit_PPT9A6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8" name="Snagit_PPTA27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9" name="Snagit_PPTA9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0" name="Snagit_PPTB2BC"/>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spTree>
    <p:extLst>
      <p:ext uri="{BB962C8B-B14F-4D97-AF65-F5344CB8AC3E}">
        <p14:creationId xmlns:p14="http://schemas.microsoft.com/office/powerpoint/2010/main" val="41950980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Elbow Connector 50"/>
          <p:cNvCxnSpPr>
            <a:stCxn id="7" idx="2"/>
          </p:cNvCxnSpPr>
          <p:nvPr/>
        </p:nvCxnSpPr>
        <p:spPr>
          <a:xfrm rot="5400000">
            <a:off x="3808052" y="2773832"/>
            <a:ext cx="3069173" cy="2364519"/>
          </a:xfrm>
          <a:prstGeom prst="bentConnector3">
            <a:avLst>
              <a:gd name="adj1" fmla="val 59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7" idx="2"/>
          </p:cNvCxnSpPr>
          <p:nvPr/>
        </p:nvCxnSpPr>
        <p:spPr>
          <a:xfrm rot="5400000">
            <a:off x="4816534" y="3801544"/>
            <a:ext cx="3088402" cy="328324"/>
          </a:xfrm>
          <a:prstGeom prst="bentConnector3">
            <a:avLst>
              <a:gd name="adj1" fmla="val 584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7" idx="2"/>
            <a:endCxn id="6" idx="0"/>
          </p:cNvCxnSpPr>
          <p:nvPr/>
        </p:nvCxnSpPr>
        <p:spPr>
          <a:xfrm rot="16200000" flipH="1">
            <a:off x="5836035" y="3110366"/>
            <a:ext cx="3109576" cy="1731853"/>
          </a:xfrm>
          <a:prstGeom prst="bentConnector3">
            <a:avLst>
              <a:gd name="adj1" fmla="val 58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7" idx="2"/>
            <a:endCxn id="12" idx="0"/>
          </p:cNvCxnSpPr>
          <p:nvPr/>
        </p:nvCxnSpPr>
        <p:spPr>
          <a:xfrm rot="16200000" flipH="1">
            <a:off x="6908323" y="2038078"/>
            <a:ext cx="3109662" cy="3876515"/>
          </a:xfrm>
          <a:prstGeom prst="bentConnector3">
            <a:avLst>
              <a:gd name="adj1" fmla="val 592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1"/>
            <a:endCxn id="8" idx="3"/>
          </p:cNvCxnSpPr>
          <p:nvPr/>
        </p:nvCxnSpPr>
        <p:spPr>
          <a:xfrm rot="10800000" flipV="1">
            <a:off x="2605436" y="1943207"/>
            <a:ext cx="1518073" cy="3048539"/>
          </a:xfrm>
          <a:prstGeom prst="bentConnector3">
            <a:avLst>
              <a:gd name="adj1" fmla="val 83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7" idx="1"/>
            <a:endCxn id="5" idx="3"/>
          </p:cNvCxnSpPr>
          <p:nvPr/>
        </p:nvCxnSpPr>
        <p:spPr>
          <a:xfrm rot="10800000" flipV="1">
            <a:off x="2198402" y="1943208"/>
            <a:ext cx="1925107" cy="1340436"/>
          </a:xfrm>
          <a:prstGeom prst="bentConnector3">
            <a:avLst>
              <a:gd name="adj1" fmla="val 80309"/>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10449477" y="387770"/>
            <a:ext cx="1084494" cy="190770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Monitor</a:t>
            </a:r>
            <a:endParaRPr lang="nl-NL" dirty="0"/>
          </a:p>
        </p:txBody>
      </p:sp>
      <p:pic>
        <p:nvPicPr>
          <p:cNvPr id="8198" name="Picture 6" descr="Image result for stethoscop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9106456" y="1887906"/>
            <a:ext cx="2875621"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 Event-(First) Driven</a:t>
            </a:r>
            <a:endParaRPr lang="nl-NL" dirty="0"/>
          </a:p>
        </p:txBody>
      </p:sp>
      <p:sp>
        <p:nvSpPr>
          <p:cNvPr id="4" name="Rounded Rectangle 3"/>
          <p:cNvSpPr/>
          <p:nvPr/>
        </p:nvSpPr>
        <p:spPr>
          <a:xfrm>
            <a:off x="5249603" y="5531081"/>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Order</a:t>
            </a:r>
            <a:endParaRPr lang="nl-NL" dirty="0"/>
          </a:p>
        </p:txBody>
      </p:sp>
      <p:sp>
        <p:nvSpPr>
          <p:cNvPr id="5" name="Rounded Rectangle 4"/>
          <p:cNvSpPr/>
          <p:nvPr/>
        </p:nvSpPr>
        <p:spPr>
          <a:xfrm>
            <a:off x="395727" y="2565187"/>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endParaRPr lang="nl-NL" dirty="0"/>
          </a:p>
        </p:txBody>
      </p:sp>
      <p:sp>
        <p:nvSpPr>
          <p:cNvPr id="6" name="Rounded Rectangle 5"/>
          <p:cNvSpPr/>
          <p:nvPr/>
        </p:nvSpPr>
        <p:spPr>
          <a:xfrm>
            <a:off x="7355413" y="5531081"/>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Logistics</a:t>
            </a:r>
            <a:endParaRPr lang="nl-NL" dirty="0"/>
          </a:p>
        </p:txBody>
      </p:sp>
      <p:sp>
        <p:nvSpPr>
          <p:cNvPr id="7" name="Rounded Rectangle 6"/>
          <p:cNvSpPr/>
          <p:nvPr/>
        </p:nvSpPr>
        <p:spPr>
          <a:xfrm>
            <a:off x="4123508" y="1464911"/>
            <a:ext cx="4802777" cy="956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a:t>
            </a:r>
            <a:endParaRPr lang="nl-NL" dirty="0"/>
          </a:p>
        </p:txBody>
      </p:sp>
      <p:sp>
        <p:nvSpPr>
          <p:cNvPr id="8" name="Rounded Rectangle 7"/>
          <p:cNvSpPr/>
          <p:nvPr/>
        </p:nvSpPr>
        <p:spPr>
          <a:xfrm>
            <a:off x="802761" y="4473587"/>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Customers</a:t>
            </a:r>
            <a:endParaRPr lang="nl-NL" dirty="0"/>
          </a:p>
        </p:txBody>
      </p:sp>
      <p:sp>
        <p:nvSpPr>
          <p:cNvPr id="9" name="Rounded Rectangle 8"/>
          <p:cNvSpPr/>
          <p:nvPr/>
        </p:nvSpPr>
        <p:spPr>
          <a:xfrm>
            <a:off x="3143793" y="5531081"/>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Loyalty Program</a:t>
            </a:r>
            <a:endParaRPr lang="nl-NL" dirty="0"/>
          </a:p>
        </p:txBody>
      </p:sp>
      <p:sp>
        <p:nvSpPr>
          <p:cNvPr id="12" name="Rounded Rectangle 11"/>
          <p:cNvSpPr/>
          <p:nvPr/>
        </p:nvSpPr>
        <p:spPr>
          <a:xfrm>
            <a:off x="9500075" y="5531167"/>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Finance</a:t>
            </a:r>
            <a:endParaRPr lang="nl-NL" dirty="0"/>
          </a:p>
        </p:txBody>
      </p:sp>
      <p:sp>
        <p:nvSpPr>
          <p:cNvPr id="13" name="Rounded Rectangle 12"/>
          <p:cNvSpPr/>
          <p:nvPr/>
        </p:nvSpPr>
        <p:spPr>
          <a:xfrm>
            <a:off x="3099739" y="3118304"/>
            <a:ext cx="6851086" cy="88379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Hub (Kafka)</a:t>
            </a:r>
          </a:p>
          <a:p>
            <a:pPr algn="ctr"/>
            <a:endParaRPr lang="en-US" dirty="0"/>
          </a:p>
          <a:p>
            <a:pPr algn="ctr"/>
            <a:endParaRPr lang="nl-NL" dirty="0"/>
          </a:p>
        </p:txBody>
      </p:sp>
      <p:sp>
        <p:nvSpPr>
          <p:cNvPr id="11" name="Rounded Rectangle 10"/>
          <p:cNvSpPr/>
          <p:nvPr/>
        </p:nvSpPr>
        <p:spPr>
          <a:xfrm>
            <a:off x="3325518"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X</a:t>
            </a:r>
            <a:endParaRPr lang="nl-NL" dirty="0"/>
          </a:p>
        </p:txBody>
      </p:sp>
      <p:sp>
        <p:nvSpPr>
          <p:cNvPr id="14" name="Rounded Rectangle 13"/>
          <p:cNvSpPr/>
          <p:nvPr/>
        </p:nvSpPr>
        <p:spPr>
          <a:xfrm>
            <a:off x="5084950"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Y</a:t>
            </a:r>
            <a:endParaRPr lang="nl-NL" dirty="0"/>
          </a:p>
        </p:txBody>
      </p:sp>
      <p:sp>
        <p:nvSpPr>
          <p:cNvPr id="15" name="Rounded Rectangle 14"/>
          <p:cNvSpPr/>
          <p:nvPr/>
        </p:nvSpPr>
        <p:spPr>
          <a:xfrm>
            <a:off x="6844382"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Z</a:t>
            </a:r>
            <a:endParaRPr lang="nl-NL" dirty="0"/>
          </a:p>
        </p:txBody>
      </p:sp>
      <p:sp>
        <p:nvSpPr>
          <p:cNvPr id="16" name="Rounded Rectangle 15"/>
          <p:cNvSpPr/>
          <p:nvPr/>
        </p:nvSpPr>
        <p:spPr>
          <a:xfrm>
            <a:off x="8603813"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Q</a:t>
            </a:r>
            <a:endParaRPr lang="nl-NL" dirty="0"/>
          </a:p>
        </p:txBody>
      </p:sp>
      <p:sp>
        <p:nvSpPr>
          <p:cNvPr id="20" name="Oval Callout 19"/>
          <p:cNvSpPr/>
          <p:nvPr/>
        </p:nvSpPr>
        <p:spPr>
          <a:xfrm>
            <a:off x="10158470" y="4334004"/>
            <a:ext cx="1700732" cy="722852"/>
          </a:xfrm>
          <a:prstGeom prst="wedgeEllipseCallout">
            <a:avLst>
              <a:gd name="adj1" fmla="val -16204"/>
              <a:gd name="adj2" fmla="val 1423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1" name="Lightning Bolt 20"/>
          <p:cNvSpPr/>
          <p:nvPr/>
        </p:nvSpPr>
        <p:spPr>
          <a:xfrm>
            <a:off x="10004404" y="433514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TextBox 21"/>
          <p:cNvSpPr txBox="1"/>
          <p:nvPr/>
        </p:nvSpPr>
        <p:spPr>
          <a:xfrm>
            <a:off x="10328293" y="4410525"/>
            <a:ext cx="1414170"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Order Payment </a:t>
            </a:r>
            <a:br>
              <a:rPr lang="en-US" sz="1200" dirty="0"/>
            </a:br>
            <a:r>
              <a:rPr lang="en-US" sz="1200" dirty="0"/>
              <a:t>Received</a:t>
            </a:r>
          </a:p>
          <a:p>
            <a:pPr marL="171450" indent="-171450">
              <a:buFont typeface="Arial" panose="020B0604020202020204" pitchFamily="34" charset="0"/>
              <a:buChar char="•"/>
            </a:pPr>
            <a:r>
              <a:rPr lang="en-US" sz="1200" dirty="0"/>
              <a:t>Customer Frozen</a:t>
            </a:r>
          </a:p>
        </p:txBody>
      </p:sp>
      <p:sp>
        <p:nvSpPr>
          <p:cNvPr id="23" name="Oval Callout 22"/>
          <p:cNvSpPr/>
          <p:nvPr/>
        </p:nvSpPr>
        <p:spPr>
          <a:xfrm>
            <a:off x="7358872" y="4702715"/>
            <a:ext cx="1700732" cy="621126"/>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4" name="Lightning Bolt 23"/>
          <p:cNvSpPr/>
          <p:nvPr/>
        </p:nvSpPr>
        <p:spPr>
          <a:xfrm>
            <a:off x="7213643" y="44947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xtBox 24"/>
          <p:cNvSpPr txBox="1"/>
          <p:nvPr/>
        </p:nvSpPr>
        <p:spPr>
          <a:xfrm>
            <a:off x="7565376" y="4693330"/>
            <a:ext cx="1272592"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Product Stock </a:t>
            </a:r>
            <a:br>
              <a:rPr lang="en-US" sz="1200" dirty="0"/>
            </a:br>
            <a:r>
              <a:rPr lang="en-US" sz="1200" dirty="0"/>
              <a:t>Update</a:t>
            </a:r>
          </a:p>
          <a:p>
            <a:pPr marL="171450" indent="-171450">
              <a:buFont typeface="Arial" panose="020B0604020202020204" pitchFamily="34" charset="0"/>
              <a:buChar char="•"/>
            </a:pPr>
            <a:r>
              <a:rPr lang="en-US" sz="1200" dirty="0"/>
              <a:t>Shipping News</a:t>
            </a:r>
            <a:endParaRPr lang="nl-NL" sz="1200" dirty="0"/>
          </a:p>
        </p:txBody>
      </p:sp>
      <p:sp>
        <p:nvSpPr>
          <p:cNvPr id="26" name="Oval Callout 25"/>
          <p:cNvSpPr/>
          <p:nvPr/>
        </p:nvSpPr>
        <p:spPr>
          <a:xfrm>
            <a:off x="5142840" y="4698900"/>
            <a:ext cx="1700732" cy="621126"/>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Lightning Bolt 26"/>
          <p:cNvSpPr/>
          <p:nvPr/>
        </p:nvSpPr>
        <p:spPr>
          <a:xfrm>
            <a:off x="5084701" y="4490946"/>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xtBox 27"/>
          <p:cNvSpPr txBox="1"/>
          <p:nvPr/>
        </p:nvSpPr>
        <p:spPr>
          <a:xfrm>
            <a:off x="5398802" y="4754019"/>
            <a:ext cx="136236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Order Create</a:t>
            </a:r>
          </a:p>
          <a:p>
            <a:pPr marL="171450" indent="-171450">
              <a:buFont typeface="Arial" panose="020B0604020202020204" pitchFamily="34" charset="0"/>
              <a:buChar char="•"/>
            </a:pPr>
            <a:r>
              <a:rPr lang="en-US" sz="1200" dirty="0"/>
              <a:t>Order Cancelled</a:t>
            </a:r>
          </a:p>
          <a:p>
            <a:pPr marL="171450" indent="-171450">
              <a:buFont typeface="Arial" panose="020B0604020202020204" pitchFamily="34" charset="0"/>
              <a:buChar char="•"/>
            </a:pPr>
            <a:endParaRPr lang="nl-NL" sz="1200" dirty="0"/>
          </a:p>
        </p:txBody>
      </p:sp>
      <p:sp>
        <p:nvSpPr>
          <p:cNvPr id="29" name="Oval Callout 28"/>
          <p:cNvSpPr/>
          <p:nvPr/>
        </p:nvSpPr>
        <p:spPr>
          <a:xfrm>
            <a:off x="3100988" y="4695085"/>
            <a:ext cx="1700732" cy="621126"/>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0" name="Lightning Bolt 29"/>
          <p:cNvSpPr/>
          <p:nvPr/>
        </p:nvSpPr>
        <p:spPr>
          <a:xfrm>
            <a:off x="2955759" y="448713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extBox 30"/>
          <p:cNvSpPr txBox="1"/>
          <p:nvPr/>
        </p:nvSpPr>
        <p:spPr>
          <a:xfrm>
            <a:off x="3296827" y="4731149"/>
            <a:ext cx="1475147"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Customer Loyalty </a:t>
            </a:r>
            <a:br>
              <a:rPr lang="en-US" sz="1200" dirty="0"/>
            </a:br>
            <a:r>
              <a:rPr lang="en-US" sz="1200" dirty="0"/>
              <a:t>Status Change</a:t>
            </a:r>
            <a:endParaRPr lang="nl-NL" sz="1200" dirty="0"/>
          </a:p>
        </p:txBody>
      </p:sp>
      <p:sp>
        <p:nvSpPr>
          <p:cNvPr id="35" name="Oval Callout 34"/>
          <p:cNvSpPr/>
          <p:nvPr/>
        </p:nvSpPr>
        <p:spPr>
          <a:xfrm>
            <a:off x="1695992" y="1464911"/>
            <a:ext cx="1752602" cy="838122"/>
          </a:xfrm>
          <a:prstGeom prst="wedgeEllipseCallout">
            <a:avLst>
              <a:gd name="adj1" fmla="val -43232"/>
              <a:gd name="adj2" fmla="val 11628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6" name="Lightning Bolt 35"/>
          <p:cNvSpPr/>
          <p:nvPr/>
        </p:nvSpPr>
        <p:spPr>
          <a:xfrm>
            <a:off x="1480839" y="1394879"/>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TextBox 36"/>
          <p:cNvSpPr txBox="1"/>
          <p:nvPr/>
        </p:nvSpPr>
        <p:spPr>
          <a:xfrm>
            <a:off x="1813457" y="1545222"/>
            <a:ext cx="1399870"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Product Update</a:t>
            </a:r>
          </a:p>
          <a:p>
            <a:pPr marL="171450" indent="-171450">
              <a:buFont typeface="Arial" panose="020B0604020202020204" pitchFamily="34" charset="0"/>
              <a:buChar char="•"/>
            </a:pPr>
            <a:r>
              <a:rPr lang="en-US" sz="1200" dirty="0"/>
              <a:t>Product added </a:t>
            </a:r>
            <a:br>
              <a:rPr lang="en-US" sz="1200" dirty="0"/>
            </a:br>
            <a:r>
              <a:rPr lang="en-US" sz="1200" dirty="0"/>
              <a:t>to Shopping Cart</a:t>
            </a:r>
          </a:p>
        </p:txBody>
      </p:sp>
      <p:sp>
        <p:nvSpPr>
          <p:cNvPr id="38" name="Oval Callout 37"/>
          <p:cNvSpPr/>
          <p:nvPr/>
        </p:nvSpPr>
        <p:spPr>
          <a:xfrm>
            <a:off x="293061" y="4163024"/>
            <a:ext cx="2060738" cy="621126"/>
          </a:xfrm>
          <a:prstGeom prst="wedgeEllipseCallout">
            <a:avLst>
              <a:gd name="adj1" fmla="val 30790"/>
              <a:gd name="adj2" fmla="val 7025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9" name="Lightning Bolt 38"/>
          <p:cNvSpPr/>
          <p:nvPr/>
        </p:nvSpPr>
        <p:spPr>
          <a:xfrm>
            <a:off x="36715" y="39926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xtBox 39"/>
          <p:cNvSpPr txBox="1"/>
          <p:nvPr/>
        </p:nvSpPr>
        <p:spPr>
          <a:xfrm>
            <a:off x="464924" y="4171595"/>
            <a:ext cx="198426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New Customer</a:t>
            </a:r>
          </a:p>
          <a:p>
            <a:pPr marL="171450" indent="-171450">
              <a:buFont typeface="Arial" panose="020B0604020202020204" pitchFamily="34" charset="0"/>
              <a:buChar char="•"/>
            </a:pPr>
            <a:r>
              <a:rPr lang="en-US" sz="1200" dirty="0"/>
              <a:t>Customer Profile Changed</a:t>
            </a:r>
          </a:p>
          <a:p>
            <a:pPr marL="171450" indent="-171450">
              <a:buFont typeface="Arial" panose="020B0604020202020204" pitchFamily="34" charset="0"/>
              <a:buChar char="•"/>
            </a:pPr>
            <a:r>
              <a:rPr lang="en-US" sz="1200" dirty="0"/>
              <a:t>Customer Sign In</a:t>
            </a:r>
            <a:endParaRPr lang="nl-NL" sz="1200" dirty="0"/>
          </a:p>
        </p:txBody>
      </p:sp>
      <p:pic>
        <p:nvPicPr>
          <p:cNvPr id="43" name="Picture 42"/>
          <p:cNvPicPr>
            <a:picLocks noChangeAspect="1"/>
          </p:cNvPicPr>
          <p:nvPr/>
        </p:nvPicPr>
        <p:blipFill>
          <a:blip r:embed="rId3"/>
          <a:stretch>
            <a:fillRect/>
          </a:stretch>
        </p:blipFill>
        <p:spPr>
          <a:xfrm>
            <a:off x="11169788" y="427982"/>
            <a:ext cx="265921" cy="339049"/>
          </a:xfrm>
          <a:prstGeom prst="rect">
            <a:avLst/>
          </a:prstGeom>
        </p:spPr>
      </p:pic>
      <p:pic>
        <p:nvPicPr>
          <p:cNvPr id="44" name="Picture 12" descr="Image result for logo elastic inde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4266" y="767031"/>
            <a:ext cx="852531" cy="2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8609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4"/>
          </p:nvPr>
        </p:nvSpPr>
        <p:spPr>
          <a:xfrm>
            <a:off x="6399417" y="1618401"/>
            <a:ext cx="5314216" cy="4655999"/>
          </a:xfrm>
        </p:spPr>
        <p:txBody>
          <a:bodyPr>
            <a:normAutofit/>
          </a:bodyPr>
          <a:lstStyle/>
          <a:p>
            <a:pPr marL="0" indent="0">
              <a:buNone/>
            </a:pPr>
            <a:r>
              <a:rPr lang="en-GB" dirty="0"/>
              <a:t>Distributed Log at the Core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Logs do not (necessarily) forget</a:t>
            </a:r>
          </a:p>
        </p:txBody>
      </p:sp>
      <p:pic>
        <p:nvPicPr>
          <p:cNvPr id="5" name="Picture 4"/>
          <p:cNvPicPr>
            <a:picLocks noChangeAspect="1"/>
          </p:cNvPicPr>
          <p:nvPr/>
        </p:nvPicPr>
        <p:blipFill>
          <a:blip r:embed="rId2"/>
          <a:stretch>
            <a:fillRect/>
          </a:stretch>
        </p:blipFill>
        <p:spPr>
          <a:xfrm>
            <a:off x="6530333" y="2150571"/>
            <a:ext cx="4515933" cy="1475415"/>
          </a:xfrm>
          <a:prstGeom prst="rect">
            <a:avLst/>
          </a:prstGeom>
        </p:spPr>
      </p:pic>
      <p:sp>
        <p:nvSpPr>
          <p:cNvPr id="6" name="Title 5"/>
          <p:cNvSpPr>
            <a:spLocks noGrp="1"/>
          </p:cNvSpPr>
          <p:nvPr>
            <p:ph type="title"/>
          </p:nvPr>
        </p:nvSpPr>
        <p:spPr/>
        <p:txBody>
          <a:bodyPr/>
          <a:lstStyle/>
          <a:p>
            <a:r>
              <a:rPr lang="de-CH" dirty="0"/>
              <a:t>Oracle Event Hub CS – </a:t>
            </a:r>
            <a:r>
              <a:rPr lang="de-CH" dirty="0" err="1"/>
              <a:t>Managed</a:t>
            </a:r>
            <a:r>
              <a:rPr lang="de-CH" dirty="0"/>
              <a:t> Kafka</a:t>
            </a:r>
            <a:endParaRPr lang="en-GB" dirty="0"/>
          </a:p>
        </p:txBody>
      </p:sp>
      <p:sp>
        <p:nvSpPr>
          <p:cNvPr id="3" name="Footer Placeholder 2"/>
          <p:cNvSpPr>
            <a:spLocks noGrp="1"/>
          </p:cNvSpPr>
          <p:nvPr>
            <p:ph type="ftr" sz="quarter" idx="10"/>
          </p:nvPr>
        </p:nvSpPr>
        <p:spPr/>
        <p:txBody>
          <a:bodyPr/>
          <a:lstStyle/>
          <a:p>
            <a:r>
              <a:rPr lang="de-DE"/>
              <a:t>Building event-driven Microservices with Kafka Ecosystem</a:t>
            </a:r>
          </a:p>
        </p:txBody>
      </p:sp>
      <p:sp>
        <p:nvSpPr>
          <p:cNvPr id="7" name="Content Placeholder 6"/>
          <p:cNvSpPr>
            <a:spLocks noGrp="1"/>
          </p:cNvSpPr>
          <p:nvPr>
            <p:ph sz="quarter" idx="13"/>
          </p:nvPr>
        </p:nvSpPr>
        <p:spPr>
          <a:xfrm>
            <a:off x="865455" y="1616133"/>
            <a:ext cx="5314216" cy="4655999"/>
          </a:xfrm>
        </p:spPr>
        <p:txBody>
          <a:bodyPr>
            <a:normAutofit/>
          </a:bodyPr>
          <a:lstStyle/>
          <a:p>
            <a:pPr marL="0" indent="0">
              <a:buNone/>
            </a:pPr>
            <a:r>
              <a:rPr lang="en-GB" dirty="0"/>
              <a:t>High-Level Architecture</a:t>
            </a:r>
          </a:p>
          <a:p>
            <a:endParaRPr lang="en-GB" dirty="0"/>
          </a:p>
          <a:p>
            <a:endParaRPr lang="en-GB" dirty="0"/>
          </a:p>
          <a:p>
            <a:endParaRPr lang="en-GB" dirty="0"/>
          </a:p>
          <a:p>
            <a:endParaRPr lang="en-GB" dirty="0"/>
          </a:p>
        </p:txBody>
      </p:sp>
      <p:pic>
        <p:nvPicPr>
          <p:cNvPr id="9" name="Picture 8"/>
          <p:cNvPicPr>
            <a:picLocks noChangeAspect="1"/>
          </p:cNvPicPr>
          <p:nvPr/>
        </p:nvPicPr>
        <p:blipFill>
          <a:blip r:embed="rId3"/>
          <a:stretch>
            <a:fillRect/>
          </a:stretch>
        </p:blipFill>
        <p:spPr>
          <a:xfrm>
            <a:off x="962174" y="2359544"/>
            <a:ext cx="4335908" cy="2763300"/>
          </a:xfrm>
          <a:prstGeom prst="rect">
            <a:avLst/>
          </a:prstGeom>
        </p:spPr>
      </p:pic>
      <p:pic>
        <p:nvPicPr>
          <p:cNvPr id="10" name="Picture 9"/>
          <p:cNvPicPr>
            <a:picLocks noChangeAspect="1"/>
          </p:cNvPicPr>
          <p:nvPr/>
        </p:nvPicPr>
        <p:blipFill>
          <a:blip r:embed="rId4"/>
          <a:stretch>
            <a:fillRect/>
          </a:stretch>
        </p:blipFill>
        <p:spPr>
          <a:xfrm>
            <a:off x="6530333" y="4770417"/>
            <a:ext cx="5362521" cy="1203520"/>
          </a:xfrm>
          <a:prstGeom prst="rect">
            <a:avLst/>
          </a:prstGeom>
        </p:spPr>
      </p:pic>
      <p:pic>
        <p:nvPicPr>
          <p:cNvPr id="12" name="Picture 2" descr="http://hortonworks.com/wp-content/uploads/2016/03/kafka-logo-wide.png">
            <a:extLst>
              <a:ext uri="{FF2B5EF4-FFF2-40B4-BE49-F238E27FC236}">
                <a16:creationId xmlns:a16="http://schemas.microsoft.com/office/drawing/2014/main" id="{69F236CC-4627-EF43-B792-885DEE3932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3565" y="76202"/>
            <a:ext cx="1982235" cy="104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9878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5F61-B4E3-8440-9973-AAB63936AF0C}"/>
              </a:ext>
            </a:extLst>
          </p:cNvPr>
          <p:cNvSpPr>
            <a:spLocks noGrp="1"/>
          </p:cNvSpPr>
          <p:nvPr>
            <p:ph type="title"/>
          </p:nvPr>
        </p:nvSpPr>
        <p:spPr/>
        <p:txBody>
          <a:bodyPr/>
          <a:lstStyle/>
          <a:p>
            <a:r>
              <a:rPr lang="en-GB" dirty="0"/>
              <a:t>Avro and Schema Registry </a:t>
            </a:r>
          </a:p>
        </p:txBody>
      </p:sp>
      <p:sp>
        <p:nvSpPr>
          <p:cNvPr id="7" name="Content Placeholder 6">
            <a:extLst>
              <a:ext uri="{FF2B5EF4-FFF2-40B4-BE49-F238E27FC236}">
                <a16:creationId xmlns:a16="http://schemas.microsoft.com/office/drawing/2014/main" id="{0CA83AB7-1255-EB4B-91DD-C09D28B770C0}"/>
              </a:ext>
            </a:extLst>
          </p:cNvPr>
          <p:cNvSpPr>
            <a:spLocks noGrp="1"/>
          </p:cNvSpPr>
          <p:nvPr>
            <p:ph sz="half" idx="1"/>
          </p:nvPr>
        </p:nvSpPr>
        <p:spPr>
          <a:xfrm>
            <a:off x="838200" y="1825625"/>
            <a:ext cx="5147899" cy="4351338"/>
          </a:xfrm>
        </p:spPr>
        <p:txBody>
          <a:bodyPr>
            <a:normAutofit/>
          </a:bodyPr>
          <a:lstStyle/>
          <a:p>
            <a:pPr marL="285750" indent="-285750">
              <a:buFont typeface="Arial" charset="0"/>
              <a:buChar char="•"/>
            </a:pPr>
            <a:r>
              <a:rPr lang="en-GB" sz="2400" dirty="0"/>
              <a:t>Apache Avro</a:t>
            </a:r>
          </a:p>
          <a:p>
            <a:pPr marL="742950" lvl="1" indent="-285750">
              <a:buFont typeface="Arial" charset="0"/>
              <a:buChar char="•"/>
            </a:pPr>
            <a:r>
              <a:rPr lang="en-GB" sz="2000" dirty="0"/>
              <a:t>Data Serialization system well supported by Big Data ecosystem</a:t>
            </a:r>
          </a:p>
          <a:p>
            <a:pPr marL="742950" lvl="1" indent="-285750">
              <a:buFont typeface="Arial" charset="0"/>
              <a:buChar char="•"/>
            </a:pPr>
            <a:r>
              <a:rPr lang="en-GB" sz="2000" dirty="0"/>
              <a:t>Supports many languages</a:t>
            </a:r>
          </a:p>
          <a:p>
            <a:pPr marL="742950" lvl="1" indent="-285750">
              <a:buFont typeface="Arial" charset="0"/>
              <a:buChar char="•"/>
            </a:pPr>
            <a:r>
              <a:rPr lang="en-GB" sz="2000" dirty="0"/>
              <a:t>Fast binary data format</a:t>
            </a:r>
          </a:p>
          <a:p>
            <a:pPr marL="742950" lvl="1" indent="-285750">
              <a:buFont typeface="Arial" charset="0"/>
              <a:buChar char="•"/>
            </a:pPr>
            <a:r>
              <a:rPr lang="en-GB" sz="2000" dirty="0"/>
              <a:t>Supports schema evolution</a:t>
            </a:r>
          </a:p>
          <a:p>
            <a:endParaRPr lang="en-GB" sz="2400" dirty="0"/>
          </a:p>
        </p:txBody>
      </p:sp>
      <p:sp>
        <p:nvSpPr>
          <p:cNvPr id="9" name="Content Placeholder 8">
            <a:extLst>
              <a:ext uri="{FF2B5EF4-FFF2-40B4-BE49-F238E27FC236}">
                <a16:creationId xmlns:a16="http://schemas.microsoft.com/office/drawing/2014/main" id="{F75FA919-D46A-3240-83B6-DD1926B26786}"/>
              </a:ext>
            </a:extLst>
          </p:cNvPr>
          <p:cNvSpPr>
            <a:spLocks noGrp="1"/>
          </p:cNvSpPr>
          <p:nvPr>
            <p:ph sz="half" idx="2"/>
          </p:nvPr>
        </p:nvSpPr>
        <p:spPr>
          <a:xfrm>
            <a:off x="6139543" y="1825625"/>
            <a:ext cx="5766657" cy="4351338"/>
          </a:xfrm>
        </p:spPr>
        <p:txBody>
          <a:bodyPr>
            <a:normAutofit/>
          </a:bodyPr>
          <a:lstStyle/>
          <a:p>
            <a:r>
              <a:rPr lang="en-GB" sz="2400" dirty="0"/>
              <a:t>Confluent Schema Registry</a:t>
            </a:r>
          </a:p>
          <a:p>
            <a:pPr lvl="1"/>
            <a:r>
              <a:rPr lang="en-GB" sz="2000" dirty="0"/>
              <a:t>Provides Avro schemas to producer/consumer</a:t>
            </a:r>
          </a:p>
          <a:p>
            <a:pPr lvl="1"/>
            <a:r>
              <a:rPr lang="en-GB" sz="2000" dirty="0"/>
              <a:t>Versioned history of all schemas</a:t>
            </a:r>
          </a:p>
          <a:p>
            <a:pPr lvl="1"/>
            <a:r>
              <a:rPr lang="en-GB" sz="2000" dirty="0" err="1"/>
              <a:t>Serializers</a:t>
            </a:r>
            <a:r>
              <a:rPr lang="en-GB" sz="2000" dirty="0"/>
              <a:t> to plug into Kafka clients to work with Schema Registry</a:t>
            </a:r>
          </a:p>
          <a:p>
            <a:pPr lvl="1"/>
            <a:r>
              <a:rPr lang="en-GB" sz="2000" dirty="0"/>
              <a:t>Provides REST API and Maven Plugin</a:t>
            </a:r>
          </a:p>
          <a:p>
            <a:pPr lvl="1"/>
            <a:r>
              <a:rPr lang="en-GB" sz="2000" dirty="0"/>
              <a:t>Deployed on Oracle Container Service Classic</a:t>
            </a:r>
          </a:p>
        </p:txBody>
      </p:sp>
      <p:pic>
        <p:nvPicPr>
          <p:cNvPr id="10" name="Picture 9">
            <a:extLst>
              <a:ext uri="{FF2B5EF4-FFF2-40B4-BE49-F238E27FC236}">
                <a16:creationId xmlns:a16="http://schemas.microsoft.com/office/drawing/2014/main" id="{9C61E2E2-4E28-7C4E-8E59-9FBD3E35145E}"/>
              </a:ext>
            </a:extLst>
          </p:cNvPr>
          <p:cNvPicPr>
            <a:picLocks noChangeAspect="1"/>
          </p:cNvPicPr>
          <p:nvPr/>
        </p:nvPicPr>
        <p:blipFill>
          <a:blip r:embed="rId2"/>
          <a:stretch>
            <a:fillRect/>
          </a:stretch>
        </p:blipFill>
        <p:spPr>
          <a:xfrm>
            <a:off x="1001486" y="4164796"/>
            <a:ext cx="4487318" cy="2175669"/>
          </a:xfrm>
          <a:prstGeom prst="rect">
            <a:avLst/>
          </a:prstGeom>
        </p:spPr>
      </p:pic>
      <p:pic>
        <p:nvPicPr>
          <p:cNvPr id="12" name="Picture 11">
            <a:extLst>
              <a:ext uri="{FF2B5EF4-FFF2-40B4-BE49-F238E27FC236}">
                <a16:creationId xmlns:a16="http://schemas.microsoft.com/office/drawing/2014/main" id="{B538C38F-31C1-2649-9582-BACF84819E11}"/>
              </a:ext>
            </a:extLst>
          </p:cNvPr>
          <p:cNvPicPr>
            <a:picLocks noChangeAspect="1"/>
          </p:cNvPicPr>
          <p:nvPr/>
        </p:nvPicPr>
        <p:blipFill>
          <a:blip r:embed="rId3"/>
          <a:stretch>
            <a:fillRect/>
          </a:stretch>
        </p:blipFill>
        <p:spPr>
          <a:xfrm>
            <a:off x="6525210" y="4328300"/>
            <a:ext cx="4995322" cy="1848663"/>
          </a:xfrm>
          <a:prstGeom prst="rect">
            <a:avLst/>
          </a:prstGeom>
          <a:ln>
            <a:solidFill>
              <a:schemeClr val="tx1">
                <a:lumMod val="50000"/>
                <a:lumOff val="50000"/>
              </a:schemeClr>
            </a:solidFill>
          </a:ln>
        </p:spPr>
      </p:pic>
    </p:spTree>
    <p:extLst>
      <p:ext uri="{BB962C8B-B14F-4D97-AF65-F5344CB8AC3E}">
        <p14:creationId xmlns:p14="http://schemas.microsoft.com/office/powerpoint/2010/main" val="39966493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BB6A-0112-4840-B330-EC97A00FA1DC}"/>
              </a:ext>
            </a:extLst>
          </p:cNvPr>
          <p:cNvSpPr>
            <a:spLocks noGrp="1"/>
          </p:cNvSpPr>
          <p:nvPr>
            <p:ph type="title"/>
          </p:nvPr>
        </p:nvSpPr>
        <p:spPr/>
        <p:txBody>
          <a:bodyPr/>
          <a:lstStyle/>
          <a:p>
            <a:r>
              <a:rPr lang="en-GB" dirty="0"/>
              <a:t>Demo Part</a:t>
            </a:r>
          </a:p>
        </p:txBody>
      </p:sp>
      <p:sp>
        <p:nvSpPr>
          <p:cNvPr id="3" name="Content Placeholder 2">
            <a:extLst>
              <a:ext uri="{FF2B5EF4-FFF2-40B4-BE49-F238E27FC236}">
                <a16:creationId xmlns:a16="http://schemas.microsoft.com/office/drawing/2014/main" id="{1F358FBE-5DE9-8842-8738-C6B427BA77C9}"/>
              </a:ext>
            </a:extLst>
          </p:cNvPr>
          <p:cNvSpPr>
            <a:spLocks noGrp="1"/>
          </p:cNvSpPr>
          <p:nvPr>
            <p:ph sz="half" idx="1"/>
          </p:nvPr>
        </p:nvSpPr>
        <p:spPr>
          <a:xfrm>
            <a:off x="838200" y="1825625"/>
            <a:ext cx="5181600" cy="4351338"/>
          </a:xfrm>
        </p:spPr>
        <p:txBody>
          <a:bodyPr/>
          <a:lstStyle/>
          <a:p>
            <a:r>
              <a:rPr lang="en-GB" dirty="0"/>
              <a:t>Schema Registry with Avro</a:t>
            </a:r>
          </a:p>
          <a:p>
            <a:r>
              <a:rPr lang="en-GB" dirty="0"/>
              <a:t>Producing and Consuming Events</a:t>
            </a:r>
          </a:p>
          <a:p>
            <a:r>
              <a:rPr lang="en-GB" dirty="0"/>
              <a:t>Re-Consume all Product Events</a:t>
            </a:r>
          </a:p>
          <a:p>
            <a:r>
              <a:rPr lang="en-GB" dirty="0" err="1"/>
              <a:t>Kibana</a:t>
            </a:r>
            <a:r>
              <a:rPr lang="en-GB" dirty="0"/>
              <a:t> Dashboard</a:t>
            </a:r>
          </a:p>
        </p:txBody>
      </p:sp>
      <p:sp>
        <p:nvSpPr>
          <p:cNvPr id="4" name="Content Placeholder 3">
            <a:extLst>
              <a:ext uri="{FF2B5EF4-FFF2-40B4-BE49-F238E27FC236}">
                <a16:creationId xmlns:a16="http://schemas.microsoft.com/office/drawing/2014/main" id="{4FBA1A59-5EC1-A84C-B165-3B17C9D6A507}"/>
              </a:ext>
            </a:extLst>
          </p:cNvPr>
          <p:cNvSpPr>
            <a:spLocks noGrp="1"/>
          </p:cNvSpPr>
          <p:nvPr>
            <p:ph sz="half" idx="2"/>
          </p:nvPr>
        </p:nvSpPr>
        <p:spPr/>
        <p:txBody>
          <a:bodyPr/>
          <a:lstStyle/>
          <a:p>
            <a:endParaRPr lang="en-GB"/>
          </a:p>
        </p:txBody>
      </p:sp>
      <p:pic>
        <p:nvPicPr>
          <p:cNvPr id="5" name="Picture 4">
            <a:hlinkClick r:id="rId2"/>
            <a:extLst>
              <a:ext uri="{FF2B5EF4-FFF2-40B4-BE49-F238E27FC236}">
                <a16:creationId xmlns:a16="http://schemas.microsoft.com/office/drawing/2014/main" id="{FC27C89D-8549-EC4B-8A0E-24FB402C5014}"/>
              </a:ext>
            </a:extLst>
          </p:cNvPr>
          <p:cNvPicPr>
            <a:picLocks noChangeAspect="1"/>
          </p:cNvPicPr>
          <p:nvPr/>
        </p:nvPicPr>
        <p:blipFill>
          <a:blip r:embed="rId3"/>
          <a:stretch>
            <a:fillRect/>
          </a:stretch>
        </p:blipFill>
        <p:spPr>
          <a:xfrm>
            <a:off x="6857999" y="302497"/>
            <a:ext cx="4846551" cy="2776381"/>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40DA85F6-56A3-B44A-9737-48257F4742C2}"/>
              </a:ext>
            </a:extLst>
          </p:cNvPr>
          <p:cNvPicPr>
            <a:picLocks noChangeAspect="1"/>
          </p:cNvPicPr>
          <p:nvPr/>
        </p:nvPicPr>
        <p:blipFill>
          <a:blip r:embed="rId4"/>
          <a:stretch>
            <a:fillRect/>
          </a:stretch>
        </p:blipFill>
        <p:spPr>
          <a:xfrm>
            <a:off x="6857999" y="3405823"/>
            <a:ext cx="4957856" cy="2633585"/>
          </a:xfrm>
          <a:prstGeom prst="rect">
            <a:avLst/>
          </a:prstGeom>
          <a:ln>
            <a:solidFill>
              <a:schemeClr val="tx1">
                <a:lumMod val="50000"/>
                <a:lumOff val="50000"/>
              </a:schemeClr>
            </a:solidFill>
          </a:ln>
        </p:spPr>
      </p:pic>
    </p:spTree>
    <p:extLst>
      <p:ext uri="{BB962C8B-B14F-4D97-AF65-F5344CB8AC3E}">
        <p14:creationId xmlns:p14="http://schemas.microsoft.com/office/powerpoint/2010/main" val="30431297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93497-840A-4145-BE2D-69E60F61FC74}"/>
              </a:ext>
            </a:extLst>
          </p:cNvPr>
          <p:cNvSpPr>
            <a:spLocks noGrp="1"/>
          </p:cNvSpPr>
          <p:nvPr>
            <p:ph type="title"/>
          </p:nvPr>
        </p:nvSpPr>
        <p:spPr>
          <a:xfrm>
            <a:off x="883920" y="60654"/>
            <a:ext cx="10515600" cy="1325563"/>
          </a:xfrm>
        </p:spPr>
        <p:txBody>
          <a:bodyPr/>
          <a:lstStyle/>
          <a:p>
            <a:r>
              <a:rPr lang="en-GB" dirty="0"/>
              <a:t>API-Design First</a:t>
            </a:r>
          </a:p>
        </p:txBody>
      </p:sp>
      <p:pic>
        <p:nvPicPr>
          <p:cNvPr id="5" name="image82.png">
            <a:extLst>
              <a:ext uri="{FF2B5EF4-FFF2-40B4-BE49-F238E27FC236}">
                <a16:creationId xmlns:a16="http://schemas.microsoft.com/office/drawing/2014/main" id="{4ED89CEE-A799-A14E-94C7-A8DE7327CA36}"/>
              </a:ext>
            </a:extLst>
          </p:cNvPr>
          <p:cNvPicPr>
            <a:picLocks noChangeAspect="1"/>
          </p:cNvPicPr>
          <p:nvPr/>
        </p:nvPicPr>
        <p:blipFill>
          <a:blip r:embed="rId2">
            <a:extLst/>
          </a:blip>
          <a:stretch>
            <a:fillRect/>
          </a:stretch>
        </p:blipFill>
        <p:spPr>
          <a:xfrm>
            <a:off x="5858709" y="2245817"/>
            <a:ext cx="6048673" cy="3487439"/>
          </a:xfrm>
          <a:prstGeom prst="rect">
            <a:avLst/>
          </a:prstGeom>
          <a:ln w="12700">
            <a:miter lim="400000"/>
          </a:ln>
        </p:spPr>
      </p:pic>
      <p:grpSp>
        <p:nvGrpSpPr>
          <p:cNvPr id="6" name="Group 1355">
            <a:extLst>
              <a:ext uri="{FF2B5EF4-FFF2-40B4-BE49-F238E27FC236}">
                <a16:creationId xmlns:a16="http://schemas.microsoft.com/office/drawing/2014/main" id="{6A502539-B765-D04A-8028-5C3CAB1CC43E}"/>
              </a:ext>
            </a:extLst>
          </p:cNvPr>
          <p:cNvGrpSpPr/>
          <p:nvPr/>
        </p:nvGrpSpPr>
        <p:grpSpPr>
          <a:xfrm>
            <a:off x="402564" y="1332302"/>
            <a:ext cx="5276170" cy="1564757"/>
            <a:chOff x="0" y="0"/>
            <a:chExt cx="5276168" cy="1564756"/>
          </a:xfrm>
        </p:grpSpPr>
        <p:sp>
          <p:nvSpPr>
            <p:cNvPr id="7" name="Shape 1352">
              <a:extLst>
                <a:ext uri="{FF2B5EF4-FFF2-40B4-BE49-F238E27FC236}">
                  <a16:creationId xmlns:a16="http://schemas.microsoft.com/office/drawing/2014/main" id="{9608E5BE-A6B9-4C44-85D6-10F9B4A50AA0}"/>
                </a:ext>
              </a:extLst>
            </p:cNvPr>
            <p:cNvSpPr/>
            <p:nvPr/>
          </p:nvSpPr>
          <p:spPr>
            <a:xfrm>
              <a:off x="-1" y="-1"/>
              <a:ext cx="5276170"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8" name="Shape 1353">
              <a:extLst>
                <a:ext uri="{FF2B5EF4-FFF2-40B4-BE49-F238E27FC236}">
                  <a16:creationId xmlns:a16="http://schemas.microsoft.com/office/drawing/2014/main" id="{A383D7FB-00ED-AA47-B33F-186BFD61648C}"/>
                </a:ext>
              </a:extLst>
            </p:cNvPr>
            <p:cNvSpPr/>
            <p:nvPr/>
          </p:nvSpPr>
          <p:spPr>
            <a:xfrm>
              <a:off x="824379" y="43790"/>
              <a:ext cx="4451788" cy="454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Avoid rework: feedback early in the cycle</a:t>
              </a:r>
            </a:p>
          </p:txBody>
        </p:sp>
        <p:sp>
          <p:nvSpPr>
            <p:cNvPr id="9" name="Shape 1354">
              <a:extLst>
                <a:ext uri="{FF2B5EF4-FFF2-40B4-BE49-F238E27FC236}">
                  <a16:creationId xmlns:a16="http://schemas.microsoft.com/office/drawing/2014/main" id="{59072FC1-FFD1-A646-9BDA-9D161C7EFF6D}"/>
                </a:ext>
              </a:extLst>
            </p:cNvPr>
            <p:cNvSpPr/>
            <p:nvPr/>
          </p:nvSpPr>
          <p:spPr>
            <a:xfrm>
              <a:off x="255813" y="548113"/>
              <a:ext cx="4790677"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getting feedback very early in the lifecycle, changes of rework late in the cycle are slim. Saving time and cost. </a:t>
              </a:r>
            </a:p>
          </p:txBody>
        </p:sp>
      </p:grpSp>
      <p:grpSp>
        <p:nvGrpSpPr>
          <p:cNvPr id="10" name="Group 1358">
            <a:extLst>
              <a:ext uri="{FF2B5EF4-FFF2-40B4-BE49-F238E27FC236}">
                <a16:creationId xmlns:a16="http://schemas.microsoft.com/office/drawing/2014/main" id="{2DE38E41-C6E3-6442-B9BE-7469E5E455E4}"/>
              </a:ext>
            </a:extLst>
          </p:cNvPr>
          <p:cNvGrpSpPr/>
          <p:nvPr/>
        </p:nvGrpSpPr>
        <p:grpSpPr>
          <a:xfrm>
            <a:off x="279361" y="1170513"/>
            <a:ext cx="848088" cy="801305"/>
            <a:chOff x="0" y="0"/>
            <a:chExt cx="848086" cy="801303"/>
          </a:xfrm>
        </p:grpSpPr>
        <p:sp>
          <p:nvSpPr>
            <p:cNvPr id="11" name="Shape 1356">
              <a:extLst>
                <a:ext uri="{FF2B5EF4-FFF2-40B4-BE49-F238E27FC236}">
                  <a16:creationId xmlns:a16="http://schemas.microsoft.com/office/drawing/2014/main" id="{A03D26DE-2D2D-6441-AB7A-4A4316C41B2A}"/>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2B0A3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2" name="Shape 1357">
              <a:extLst>
                <a:ext uri="{FF2B5EF4-FFF2-40B4-BE49-F238E27FC236}">
                  <a16:creationId xmlns:a16="http://schemas.microsoft.com/office/drawing/2014/main" id="{5DC75E08-CED8-0D44-B112-D7E3228D37E1}"/>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1</a:t>
              </a:r>
            </a:p>
          </p:txBody>
        </p:sp>
      </p:grpSp>
      <p:grpSp>
        <p:nvGrpSpPr>
          <p:cNvPr id="13" name="Group 1362">
            <a:extLst>
              <a:ext uri="{FF2B5EF4-FFF2-40B4-BE49-F238E27FC236}">
                <a16:creationId xmlns:a16="http://schemas.microsoft.com/office/drawing/2014/main" id="{EEC8D612-2CA2-1F41-A6E3-EEF26641AE8E}"/>
              </a:ext>
            </a:extLst>
          </p:cNvPr>
          <p:cNvGrpSpPr/>
          <p:nvPr/>
        </p:nvGrpSpPr>
        <p:grpSpPr>
          <a:xfrm>
            <a:off x="402562" y="3079568"/>
            <a:ext cx="5276169" cy="1564758"/>
            <a:chOff x="0" y="0"/>
            <a:chExt cx="5276167" cy="1564756"/>
          </a:xfrm>
        </p:grpSpPr>
        <p:sp>
          <p:nvSpPr>
            <p:cNvPr id="14" name="Shape 1359">
              <a:extLst>
                <a:ext uri="{FF2B5EF4-FFF2-40B4-BE49-F238E27FC236}">
                  <a16:creationId xmlns:a16="http://schemas.microsoft.com/office/drawing/2014/main" id="{D5DE6041-B7C0-8844-A67A-0074EC0F88F1}"/>
                </a:ext>
              </a:extLst>
            </p:cNvPr>
            <p:cNvSpPr/>
            <p:nvPr/>
          </p:nvSpPr>
          <p:spPr>
            <a:xfrm>
              <a:off x="-1" y="-1"/>
              <a:ext cx="5276169"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5" name="Shape 1360">
              <a:extLst>
                <a:ext uri="{FF2B5EF4-FFF2-40B4-BE49-F238E27FC236}">
                  <a16:creationId xmlns:a16="http://schemas.microsoft.com/office/drawing/2014/main" id="{6B9B3C5E-6BC9-044B-87A8-B9B096197CE8}"/>
                </a:ext>
              </a:extLst>
            </p:cNvPr>
            <p:cNvSpPr/>
            <p:nvPr/>
          </p:nvSpPr>
          <p:spPr>
            <a:xfrm>
              <a:off x="824379" y="24716"/>
              <a:ext cx="4451787" cy="454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Parallel development: Decouple App dev from Service dev</a:t>
              </a:r>
            </a:p>
          </p:txBody>
        </p:sp>
        <p:sp>
          <p:nvSpPr>
            <p:cNvPr id="16" name="Shape 1361">
              <a:extLst>
                <a:ext uri="{FF2B5EF4-FFF2-40B4-BE49-F238E27FC236}">
                  <a16:creationId xmlns:a16="http://schemas.microsoft.com/office/drawing/2014/main" id="{9A28324E-F839-9446-AFFD-7AD1B09FF79C}"/>
                </a:ext>
              </a:extLst>
            </p:cNvPr>
            <p:cNvSpPr/>
            <p:nvPr/>
          </p:nvSpPr>
          <p:spPr>
            <a:xfrm>
              <a:off x="255814" y="548113"/>
              <a:ext cx="4717545"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defining APIs with API Blueprints or Swagger, app dev and service dev can occur in parallel. </a:t>
              </a:r>
            </a:p>
          </p:txBody>
        </p:sp>
      </p:grpSp>
      <p:grpSp>
        <p:nvGrpSpPr>
          <p:cNvPr id="17" name="Group 1366">
            <a:extLst>
              <a:ext uri="{FF2B5EF4-FFF2-40B4-BE49-F238E27FC236}">
                <a16:creationId xmlns:a16="http://schemas.microsoft.com/office/drawing/2014/main" id="{62551F66-D72D-F44F-A023-66CF180879BE}"/>
              </a:ext>
            </a:extLst>
          </p:cNvPr>
          <p:cNvGrpSpPr/>
          <p:nvPr/>
        </p:nvGrpSpPr>
        <p:grpSpPr>
          <a:xfrm>
            <a:off x="413111" y="4853513"/>
            <a:ext cx="5265618" cy="1564757"/>
            <a:chOff x="0" y="0"/>
            <a:chExt cx="5265616" cy="1564756"/>
          </a:xfrm>
        </p:grpSpPr>
        <p:sp>
          <p:nvSpPr>
            <p:cNvPr id="18" name="Shape 1363">
              <a:extLst>
                <a:ext uri="{FF2B5EF4-FFF2-40B4-BE49-F238E27FC236}">
                  <a16:creationId xmlns:a16="http://schemas.microsoft.com/office/drawing/2014/main" id="{EB201EED-8F61-3943-9FF9-6BD7C0349F51}"/>
                </a:ext>
              </a:extLst>
            </p:cNvPr>
            <p:cNvSpPr/>
            <p:nvPr/>
          </p:nvSpPr>
          <p:spPr>
            <a:xfrm>
              <a:off x="-1" y="-1"/>
              <a:ext cx="5265618"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9" name="Shape 1364">
              <a:extLst>
                <a:ext uri="{FF2B5EF4-FFF2-40B4-BE49-F238E27FC236}">
                  <a16:creationId xmlns:a16="http://schemas.microsoft.com/office/drawing/2014/main" id="{C9D1D858-07A8-CE46-8351-12723962F3CD}"/>
                </a:ext>
              </a:extLst>
            </p:cNvPr>
            <p:cNvSpPr/>
            <p:nvPr/>
          </p:nvSpPr>
          <p:spPr>
            <a:xfrm>
              <a:off x="822730" y="165271"/>
              <a:ext cx="4442885" cy="2255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Agile: be ready for change</a:t>
              </a:r>
            </a:p>
          </p:txBody>
        </p:sp>
        <p:sp>
          <p:nvSpPr>
            <p:cNvPr id="20" name="Shape 1365">
              <a:extLst>
                <a:ext uri="{FF2B5EF4-FFF2-40B4-BE49-F238E27FC236}">
                  <a16:creationId xmlns:a16="http://schemas.microsoft.com/office/drawing/2014/main" id="{03E2E092-82F0-7046-A354-7E14CE06A871}"/>
                </a:ext>
              </a:extLst>
            </p:cNvPr>
            <p:cNvSpPr/>
            <p:nvPr/>
          </p:nvSpPr>
          <p:spPr>
            <a:xfrm>
              <a:off x="255301" y="548113"/>
              <a:ext cx="4781096"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continuously verifying service builds against API definitions, non-compliant updates can be detected quickly.</a:t>
              </a:r>
            </a:p>
          </p:txBody>
        </p:sp>
      </p:grpSp>
      <p:grpSp>
        <p:nvGrpSpPr>
          <p:cNvPr id="21" name="Group 1369">
            <a:extLst>
              <a:ext uri="{FF2B5EF4-FFF2-40B4-BE49-F238E27FC236}">
                <a16:creationId xmlns:a16="http://schemas.microsoft.com/office/drawing/2014/main" id="{C28D6747-AA25-4945-9BD2-33675E0B837E}"/>
              </a:ext>
            </a:extLst>
          </p:cNvPr>
          <p:cNvGrpSpPr/>
          <p:nvPr/>
        </p:nvGrpSpPr>
        <p:grpSpPr>
          <a:xfrm>
            <a:off x="297807" y="4691507"/>
            <a:ext cx="848088" cy="801304"/>
            <a:chOff x="0" y="0"/>
            <a:chExt cx="848086" cy="801303"/>
          </a:xfrm>
        </p:grpSpPr>
        <p:sp>
          <p:nvSpPr>
            <p:cNvPr id="22" name="Shape 1367">
              <a:extLst>
                <a:ext uri="{FF2B5EF4-FFF2-40B4-BE49-F238E27FC236}">
                  <a16:creationId xmlns:a16="http://schemas.microsoft.com/office/drawing/2014/main" id="{1EBA9338-DA96-8B4D-8AC2-F56F5B1BAA9B}"/>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12ABDB"/>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3" name="Shape 1368">
              <a:extLst>
                <a:ext uri="{FF2B5EF4-FFF2-40B4-BE49-F238E27FC236}">
                  <a16:creationId xmlns:a16="http://schemas.microsoft.com/office/drawing/2014/main" id="{5A264C9F-DF12-FE49-ACE0-04BDBC80898C}"/>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3</a:t>
              </a:r>
            </a:p>
          </p:txBody>
        </p:sp>
      </p:grpSp>
      <p:grpSp>
        <p:nvGrpSpPr>
          <p:cNvPr id="24" name="Group 1372">
            <a:extLst>
              <a:ext uri="{FF2B5EF4-FFF2-40B4-BE49-F238E27FC236}">
                <a16:creationId xmlns:a16="http://schemas.microsoft.com/office/drawing/2014/main" id="{01690CC1-6B87-7B4F-9012-BE748ED8787D}"/>
              </a:ext>
            </a:extLst>
          </p:cNvPr>
          <p:cNvGrpSpPr/>
          <p:nvPr/>
        </p:nvGrpSpPr>
        <p:grpSpPr>
          <a:xfrm>
            <a:off x="287771" y="2912385"/>
            <a:ext cx="848088" cy="801305"/>
            <a:chOff x="0" y="0"/>
            <a:chExt cx="848086" cy="801303"/>
          </a:xfrm>
        </p:grpSpPr>
        <p:sp>
          <p:nvSpPr>
            <p:cNvPr id="25" name="Shape 1370">
              <a:extLst>
                <a:ext uri="{FF2B5EF4-FFF2-40B4-BE49-F238E27FC236}">
                  <a16:creationId xmlns:a16="http://schemas.microsoft.com/office/drawing/2014/main" id="{646A8308-EFAC-CE49-AF08-6EEA51F26108}"/>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0070A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6" name="Shape 1371">
              <a:extLst>
                <a:ext uri="{FF2B5EF4-FFF2-40B4-BE49-F238E27FC236}">
                  <a16:creationId xmlns:a16="http://schemas.microsoft.com/office/drawing/2014/main" id="{7DB0EE80-9FAB-D249-AE29-C53CD2C73E2D}"/>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2</a:t>
              </a:r>
            </a:p>
          </p:txBody>
        </p:sp>
      </p:grpSp>
      <p:pic>
        <p:nvPicPr>
          <p:cNvPr id="27" name="Picture 26"/>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19564156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250" y="-10792"/>
            <a:ext cx="10515600" cy="1325563"/>
          </a:xfrm>
        </p:spPr>
        <p:txBody>
          <a:bodyPr/>
          <a:lstStyle/>
          <a:p>
            <a:r>
              <a:rPr lang="en-GB" dirty="0"/>
              <a:t>The process looks something like this</a:t>
            </a:r>
          </a:p>
        </p:txBody>
      </p:sp>
      <p:cxnSp>
        <p:nvCxnSpPr>
          <p:cNvPr id="135" name="Curved Connector 134"/>
          <p:cNvCxnSpPr>
            <a:stCxn id="153" idx="0"/>
            <a:endCxn id="141" idx="0"/>
          </p:cNvCxnSpPr>
          <p:nvPr/>
        </p:nvCxnSpPr>
        <p:spPr>
          <a:xfrm rot="16200000" flipH="1" flipV="1">
            <a:off x="2769037" y="1325490"/>
            <a:ext cx="11614" cy="2104518"/>
          </a:xfrm>
          <a:prstGeom prst="curvedConnector3">
            <a:avLst>
              <a:gd name="adj1" fmla="val -4880343"/>
            </a:avLst>
          </a:prstGeom>
          <a:noFill/>
          <a:ln w="57150" cap="flat">
            <a:solidFill>
              <a:srgbClr val="95E61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3149318" y="1607295"/>
            <a:ext cx="843693" cy="215444"/>
          </a:xfrm>
          <a:prstGeom prst="rect">
            <a:avLst/>
          </a:prstGeom>
          <a:noFill/>
        </p:spPr>
        <p:txBody>
          <a:bodyPr wrap="none" lIns="0" tIns="0" rIns="0" bIns="0" rtlCol="0">
            <a:spAutoFit/>
          </a:bodyPr>
          <a:lstStyle/>
          <a:p>
            <a:r>
              <a:rPr lang="en-GB" sz="1400">
                <a:solidFill>
                  <a:schemeClr val="accent5">
                    <a:lumMod val="50000"/>
                  </a:schemeClr>
                </a:solidFill>
              </a:rPr>
              <a:t>Feedback</a:t>
            </a:r>
            <a:endParaRPr lang="en-GB" sz="1400" dirty="0">
              <a:solidFill>
                <a:schemeClr val="accent5">
                  <a:lumMod val="50000"/>
                </a:schemeClr>
              </a:solidFill>
            </a:endParaRPr>
          </a:p>
        </p:txBody>
      </p:sp>
      <p:cxnSp>
        <p:nvCxnSpPr>
          <p:cNvPr id="137" name="Curved Connector 136"/>
          <p:cNvCxnSpPr>
            <a:stCxn id="141" idx="7"/>
            <a:endCxn id="153" idx="1"/>
          </p:cNvCxnSpPr>
          <p:nvPr/>
        </p:nvCxnSpPr>
        <p:spPr>
          <a:xfrm rot="5400000" flipH="1" flipV="1">
            <a:off x="2769036" y="1480193"/>
            <a:ext cx="11614" cy="1862065"/>
          </a:xfrm>
          <a:prstGeom prst="curvedConnector3">
            <a:avLst>
              <a:gd name="adj1" fmla="val 2356552"/>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1127448" y="2240433"/>
            <a:ext cx="1186282" cy="1363797"/>
            <a:chOff x="1127448" y="1651477"/>
            <a:chExt cx="1186282" cy="1363797"/>
          </a:xfrm>
        </p:grpSpPr>
        <p:grpSp>
          <p:nvGrpSpPr>
            <p:cNvPr id="138" name="Group 137"/>
            <p:cNvGrpSpPr/>
            <p:nvPr/>
          </p:nvGrpSpPr>
          <p:grpSpPr>
            <a:xfrm>
              <a:off x="1127448" y="1651477"/>
              <a:ext cx="1186282" cy="1363797"/>
              <a:chOff x="488644" y="3544049"/>
              <a:chExt cx="747390" cy="859230"/>
            </a:xfrm>
            <a:noFill/>
          </p:grpSpPr>
          <p:pic>
            <p:nvPicPr>
              <p:cNvPr id="139" name="Picture 1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44" y="3544049"/>
                <a:ext cx="747390" cy="752243"/>
              </a:xfrm>
              <a:prstGeom prst="rect">
                <a:avLst/>
              </a:prstGeom>
              <a:grpFill/>
            </p:spPr>
          </p:pic>
          <p:sp>
            <p:nvSpPr>
              <p:cNvPr id="140" name="TextBox 139"/>
              <p:cNvSpPr txBox="1"/>
              <p:nvPr/>
            </p:nvSpPr>
            <p:spPr>
              <a:xfrm>
                <a:off x="665038" y="4248153"/>
                <a:ext cx="442352" cy="155126"/>
              </a:xfrm>
              <a:prstGeom prst="rect">
                <a:avLst/>
              </a:prstGeom>
              <a:grpFill/>
            </p:spPr>
            <p:txBody>
              <a:bodyPr wrap="none" lIns="0" tIns="0" rIns="0" bIns="0" rtlCol="0">
                <a:spAutoFit/>
              </a:bodyPr>
              <a:lstStyle/>
              <a:p>
                <a:r>
                  <a:rPr lang="en-GB" sz="1600" dirty="0"/>
                  <a:t>Design</a:t>
                </a:r>
              </a:p>
            </p:txBody>
          </p:sp>
        </p:grpSp>
        <p:sp>
          <p:nvSpPr>
            <p:cNvPr id="141" name="Oval 140"/>
            <p:cNvSpPr/>
            <p:nvPr/>
          </p:nvSpPr>
          <p:spPr>
            <a:xfrm>
              <a:off x="1551144" y="1794600"/>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8" name="Group 47"/>
          <p:cNvGrpSpPr/>
          <p:nvPr/>
        </p:nvGrpSpPr>
        <p:grpSpPr>
          <a:xfrm>
            <a:off x="5340474" y="2240432"/>
            <a:ext cx="1186530" cy="1353074"/>
            <a:chOff x="5544933" y="1651476"/>
            <a:chExt cx="1186530" cy="1353074"/>
          </a:xfrm>
        </p:grpSpPr>
        <p:grpSp>
          <p:nvGrpSpPr>
            <p:cNvPr id="142" name="Group 141"/>
            <p:cNvGrpSpPr/>
            <p:nvPr/>
          </p:nvGrpSpPr>
          <p:grpSpPr>
            <a:xfrm>
              <a:off x="5544933" y="1651476"/>
              <a:ext cx="1186530" cy="1353074"/>
              <a:chOff x="1278247" y="3770694"/>
              <a:chExt cx="747546" cy="852473"/>
            </a:xfrm>
            <a:noFill/>
          </p:grpSpPr>
          <p:sp>
            <p:nvSpPr>
              <p:cNvPr id="143" name="TextBox 142"/>
              <p:cNvSpPr txBox="1"/>
              <p:nvPr/>
            </p:nvSpPr>
            <p:spPr>
              <a:xfrm>
                <a:off x="1413649" y="4468041"/>
                <a:ext cx="476743" cy="155126"/>
              </a:xfrm>
              <a:prstGeom prst="rect">
                <a:avLst/>
              </a:prstGeom>
              <a:grpFill/>
            </p:spPr>
            <p:txBody>
              <a:bodyPr wrap="square" lIns="0" tIns="0" rIns="0" bIns="0" rtlCol="0">
                <a:spAutoFit/>
              </a:bodyPr>
              <a:lstStyle/>
              <a:p>
                <a:pPr algn="ctr"/>
                <a:r>
                  <a:rPr lang="en-GB" sz="1600" dirty="0"/>
                  <a:t>Build</a:t>
                </a:r>
              </a:p>
            </p:txBody>
          </p:sp>
          <p:pic>
            <p:nvPicPr>
              <p:cNvPr id="144" name="Picture 1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47" y="3770694"/>
                <a:ext cx="747546" cy="752400"/>
              </a:xfrm>
              <a:prstGeom prst="rect">
                <a:avLst/>
              </a:prstGeom>
              <a:grpFill/>
            </p:spPr>
          </p:pic>
        </p:grpSp>
        <p:sp>
          <p:nvSpPr>
            <p:cNvPr id="145" name="Oval 144"/>
            <p:cNvSpPr/>
            <p:nvPr/>
          </p:nvSpPr>
          <p:spPr>
            <a:xfrm>
              <a:off x="5966634" y="1766720"/>
              <a:ext cx="342881" cy="22858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9" name="Group 48"/>
          <p:cNvGrpSpPr/>
          <p:nvPr/>
        </p:nvGrpSpPr>
        <p:grpSpPr>
          <a:xfrm>
            <a:off x="7099537" y="2240431"/>
            <a:ext cx="1937389" cy="1356720"/>
            <a:chOff x="6839698" y="1651475"/>
            <a:chExt cx="1937389" cy="1356720"/>
          </a:xfrm>
        </p:grpSpPr>
        <p:grpSp>
          <p:nvGrpSpPr>
            <p:cNvPr id="146" name="Group 145"/>
            <p:cNvGrpSpPr/>
            <p:nvPr/>
          </p:nvGrpSpPr>
          <p:grpSpPr>
            <a:xfrm>
              <a:off x="6839698" y="1651475"/>
              <a:ext cx="1937389" cy="1356720"/>
              <a:chOff x="1054056" y="3544049"/>
              <a:chExt cx="1220608" cy="854772"/>
            </a:xfrm>
            <a:noFill/>
          </p:grpSpPr>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3115" y="3544049"/>
                <a:ext cx="746530" cy="751378"/>
              </a:xfrm>
              <a:prstGeom prst="rect">
                <a:avLst/>
              </a:prstGeom>
              <a:grpFill/>
            </p:spPr>
          </p:pic>
          <p:sp>
            <p:nvSpPr>
              <p:cNvPr id="148" name="TextBox 147"/>
              <p:cNvSpPr txBox="1"/>
              <p:nvPr/>
            </p:nvSpPr>
            <p:spPr>
              <a:xfrm>
                <a:off x="1054056" y="4243695"/>
                <a:ext cx="1220608" cy="155126"/>
              </a:xfrm>
              <a:prstGeom prst="rect">
                <a:avLst/>
              </a:prstGeom>
              <a:grpFill/>
            </p:spPr>
            <p:txBody>
              <a:bodyPr wrap="square" lIns="0" tIns="0" rIns="0" bIns="0" rtlCol="0">
                <a:spAutoFit/>
              </a:bodyPr>
              <a:lstStyle/>
              <a:p>
                <a:pPr algn="ctr"/>
                <a:r>
                  <a:rPr lang="en-GB" sz="1600" dirty="0"/>
                  <a:t>Package </a:t>
                </a:r>
                <a:r>
                  <a:rPr lang="en-GB" sz="1600"/>
                  <a:t>&amp; Deploy</a:t>
                </a:r>
                <a:endParaRPr lang="en-GB" sz="1600" dirty="0"/>
              </a:p>
            </p:txBody>
          </p:sp>
        </p:grpSp>
        <p:sp>
          <p:nvSpPr>
            <p:cNvPr id="149" name="Oval 148"/>
            <p:cNvSpPr/>
            <p:nvPr/>
          </p:nvSpPr>
          <p:spPr>
            <a:xfrm>
              <a:off x="7609096" y="1782988"/>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grpSp>
        <p:nvGrpSpPr>
          <p:cNvPr id="47" name="Group 46"/>
          <p:cNvGrpSpPr/>
          <p:nvPr/>
        </p:nvGrpSpPr>
        <p:grpSpPr>
          <a:xfrm>
            <a:off x="3233961" y="2240433"/>
            <a:ext cx="1186282" cy="1345593"/>
            <a:chOff x="3902718" y="1651477"/>
            <a:chExt cx="1186282" cy="1345593"/>
          </a:xfrm>
        </p:grpSpPr>
        <p:grpSp>
          <p:nvGrpSpPr>
            <p:cNvPr id="150" name="Group 149"/>
            <p:cNvGrpSpPr/>
            <p:nvPr/>
          </p:nvGrpSpPr>
          <p:grpSpPr>
            <a:xfrm>
              <a:off x="3902718" y="1651477"/>
              <a:ext cx="1186282" cy="1345593"/>
              <a:chOff x="2134489" y="3544049"/>
              <a:chExt cx="747390" cy="847761"/>
            </a:xfrm>
            <a:noFill/>
          </p:grpSpPr>
          <p:pic>
            <p:nvPicPr>
              <p:cNvPr id="151" name="Picture 1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489" y="3544049"/>
                <a:ext cx="747390" cy="752243"/>
              </a:xfrm>
              <a:prstGeom prst="rect">
                <a:avLst/>
              </a:prstGeom>
              <a:grpFill/>
            </p:spPr>
          </p:pic>
          <p:sp>
            <p:nvSpPr>
              <p:cNvPr id="152" name="TextBox 151"/>
              <p:cNvSpPr txBox="1"/>
              <p:nvPr/>
            </p:nvSpPr>
            <p:spPr>
              <a:xfrm>
                <a:off x="2269813" y="4236684"/>
                <a:ext cx="476743" cy="155126"/>
              </a:xfrm>
              <a:prstGeom prst="rect">
                <a:avLst/>
              </a:prstGeom>
              <a:grpFill/>
            </p:spPr>
            <p:txBody>
              <a:bodyPr wrap="square" lIns="0" tIns="0" rIns="0" bIns="0" rtlCol="0">
                <a:spAutoFit/>
              </a:bodyPr>
              <a:lstStyle/>
              <a:p>
                <a:pPr algn="ctr"/>
                <a:r>
                  <a:rPr lang="en-GB" sz="1600" dirty="0"/>
                  <a:t>Try</a:t>
                </a:r>
              </a:p>
            </p:txBody>
          </p:sp>
        </p:grpSp>
        <p:sp>
          <p:nvSpPr>
            <p:cNvPr id="153" name="Oval 152"/>
            <p:cNvSpPr/>
            <p:nvPr/>
          </p:nvSpPr>
          <p:spPr>
            <a:xfrm>
              <a:off x="4324419" y="1782986"/>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54" name="Curved Connector 153"/>
          <p:cNvCxnSpPr>
            <a:stCxn id="153" idx="7"/>
            <a:endCxn id="145" idx="1"/>
          </p:cNvCxnSpPr>
          <p:nvPr/>
        </p:nvCxnSpPr>
        <p:spPr>
          <a:xfrm rot="5400000" flipH="1" flipV="1">
            <a:off x="4872226" y="1465255"/>
            <a:ext cx="16266" cy="1864060"/>
          </a:xfrm>
          <a:prstGeom prst="curvedConnector3">
            <a:avLst>
              <a:gd name="adj1" fmla="val 1711189"/>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Curved Connector 154"/>
          <p:cNvCxnSpPr>
            <a:stCxn id="145" idx="7"/>
            <a:endCxn id="149" idx="1"/>
          </p:cNvCxnSpPr>
          <p:nvPr/>
        </p:nvCxnSpPr>
        <p:spPr>
          <a:xfrm rot="16200000" flipH="1">
            <a:off x="6978861" y="1465133"/>
            <a:ext cx="16268" cy="1864307"/>
          </a:xfrm>
          <a:prstGeom prst="curvedConnector3">
            <a:avLst>
              <a:gd name="adj1" fmla="val -1610991"/>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9267715" y="2258636"/>
            <a:ext cx="2106760" cy="1332368"/>
            <a:chOff x="9267715" y="1669680"/>
            <a:chExt cx="2106760" cy="1332368"/>
          </a:xfrm>
        </p:grpSpPr>
        <p:grpSp>
          <p:nvGrpSpPr>
            <p:cNvPr id="156" name="Group 155"/>
            <p:cNvGrpSpPr/>
            <p:nvPr/>
          </p:nvGrpSpPr>
          <p:grpSpPr>
            <a:xfrm>
              <a:off x="9267715" y="1669680"/>
              <a:ext cx="2106760" cy="1332368"/>
              <a:chOff x="1815831" y="3544049"/>
              <a:chExt cx="1327316" cy="839429"/>
            </a:xfrm>
            <a:noFill/>
          </p:grpSpPr>
          <p:pic>
            <p:nvPicPr>
              <p:cNvPr id="157" name="Picture 1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489" y="3544049"/>
                <a:ext cx="747390" cy="752243"/>
              </a:xfrm>
              <a:prstGeom prst="rect">
                <a:avLst/>
              </a:prstGeom>
              <a:grpFill/>
            </p:spPr>
          </p:pic>
          <p:sp>
            <p:nvSpPr>
              <p:cNvPr id="158" name="TextBox 157"/>
              <p:cNvSpPr txBox="1"/>
              <p:nvPr/>
            </p:nvSpPr>
            <p:spPr>
              <a:xfrm>
                <a:off x="1815831" y="4228352"/>
                <a:ext cx="1327316" cy="155126"/>
              </a:xfrm>
              <a:prstGeom prst="rect">
                <a:avLst/>
              </a:prstGeom>
              <a:grpFill/>
            </p:spPr>
            <p:txBody>
              <a:bodyPr wrap="square" lIns="0" tIns="0" rIns="0" bIns="0" rtlCol="0">
                <a:spAutoFit/>
              </a:bodyPr>
              <a:lstStyle/>
              <a:p>
                <a:pPr algn="ctr"/>
                <a:r>
                  <a:rPr lang="en-GB" sz="1600"/>
                  <a:t>Continuous Test</a:t>
                </a:r>
                <a:endParaRPr lang="en-GB" sz="1600" dirty="0"/>
              </a:p>
            </p:txBody>
          </p:sp>
        </p:grpSp>
        <p:sp>
          <p:nvSpPr>
            <p:cNvPr id="159" name="Oval 158"/>
            <p:cNvSpPr/>
            <p:nvPr/>
          </p:nvSpPr>
          <p:spPr>
            <a:xfrm>
              <a:off x="10195199" y="1801190"/>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grpSp>
      <p:cxnSp>
        <p:nvCxnSpPr>
          <p:cNvPr id="160" name="Curved Connector 159"/>
          <p:cNvCxnSpPr>
            <a:stCxn id="159" idx="0"/>
            <a:endCxn id="141" idx="0"/>
          </p:cNvCxnSpPr>
          <p:nvPr/>
        </p:nvCxnSpPr>
        <p:spPr>
          <a:xfrm rot="16200000" flipV="1">
            <a:off x="6041318" y="-1935177"/>
            <a:ext cx="6590" cy="8644055"/>
          </a:xfrm>
          <a:prstGeom prst="curvedConnector3">
            <a:avLst>
              <a:gd name="adj1" fmla="val 20295615"/>
            </a:avLst>
          </a:prstGeom>
          <a:noFill/>
          <a:ln w="57150" cap="flat">
            <a:solidFill>
              <a:srgbClr val="95E61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5572502" y="1124744"/>
            <a:ext cx="843693" cy="215444"/>
          </a:xfrm>
          <a:prstGeom prst="rect">
            <a:avLst/>
          </a:prstGeom>
          <a:noFill/>
        </p:spPr>
        <p:txBody>
          <a:bodyPr wrap="none" lIns="0" tIns="0" rIns="0" bIns="0" rtlCol="0">
            <a:spAutoFit/>
          </a:bodyPr>
          <a:lstStyle/>
          <a:p>
            <a:r>
              <a:rPr lang="en-GB" sz="1400">
                <a:solidFill>
                  <a:schemeClr val="accent5">
                    <a:lumMod val="50000"/>
                  </a:schemeClr>
                </a:solidFill>
              </a:rPr>
              <a:t>Feedback</a:t>
            </a:r>
            <a:endParaRPr lang="en-GB" sz="1400" dirty="0">
              <a:solidFill>
                <a:schemeClr val="accent5">
                  <a:lumMod val="50000"/>
                </a:schemeClr>
              </a:solidFill>
            </a:endParaRPr>
          </a:p>
        </p:txBody>
      </p:sp>
      <p:cxnSp>
        <p:nvCxnSpPr>
          <p:cNvPr id="162" name="Curved Connector 161"/>
          <p:cNvCxnSpPr>
            <a:stCxn id="149" idx="7"/>
            <a:endCxn id="159" idx="1"/>
          </p:cNvCxnSpPr>
          <p:nvPr/>
        </p:nvCxnSpPr>
        <p:spPr>
          <a:xfrm rot="16200000" flipH="1">
            <a:off x="9194406" y="1372616"/>
            <a:ext cx="18202" cy="2083811"/>
          </a:xfrm>
          <a:prstGeom prst="curvedConnector3">
            <a:avLst>
              <a:gd name="adj1" fmla="val -1439820"/>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2639616" y="2631225"/>
            <a:ext cx="0" cy="4049088"/>
          </a:xfrm>
          <a:prstGeom prst="line">
            <a:avLst/>
          </a:prstGeom>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4355C12A-73CF-432A-BF98-DD896761F988}"/>
              </a:ext>
            </a:extLst>
          </p:cNvPr>
          <p:cNvGrpSpPr>
            <a:grpSpLocks noChangeAspect="1"/>
          </p:cNvGrpSpPr>
          <p:nvPr/>
        </p:nvGrpSpPr>
        <p:grpSpPr>
          <a:xfrm>
            <a:off x="1326967" y="3784099"/>
            <a:ext cx="594360" cy="561572"/>
            <a:chOff x="6230532" y="1335315"/>
            <a:chExt cx="1204015" cy="1137596"/>
          </a:xfrm>
        </p:grpSpPr>
        <p:sp>
          <p:nvSpPr>
            <p:cNvPr id="176"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177"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01</a:t>
              </a:r>
            </a:p>
          </p:txBody>
        </p:sp>
      </p:grpSp>
      <p:sp>
        <p:nvSpPr>
          <p:cNvPr id="178" name="TextBox 177"/>
          <p:cNvSpPr txBox="1"/>
          <p:nvPr/>
        </p:nvSpPr>
        <p:spPr>
          <a:xfrm>
            <a:off x="263352" y="4449886"/>
            <a:ext cx="2422526" cy="923330"/>
          </a:xfrm>
          <a:prstGeom prst="rect">
            <a:avLst/>
          </a:prstGeom>
          <a:noFill/>
        </p:spPr>
        <p:txBody>
          <a:bodyPr wrap="square" lIns="0" tIns="0" rIns="0" bIns="0" rtlCol="0">
            <a:spAutoFit/>
          </a:bodyPr>
          <a:lstStyle/>
          <a:p>
            <a:pPr marL="285750" indent="-141750" defTabSz="698400">
              <a:buFont typeface="Arial" charset="0"/>
              <a:buChar char="•"/>
            </a:pPr>
            <a:r>
              <a:rPr lang="en-GB" sz="1200" dirty="0"/>
              <a:t>Create API Blueprint/OAS in Apiary</a:t>
            </a:r>
          </a:p>
          <a:p>
            <a:pPr marL="285750" indent="-141750" defTabSz="698400">
              <a:buFont typeface="Arial" charset="0"/>
              <a:buChar char="•"/>
            </a:pPr>
            <a:r>
              <a:rPr lang="en-GB" sz="1200" dirty="0"/>
              <a:t>Use Apiary Mock endpoints to publish an API through the Oracle API platform</a:t>
            </a:r>
          </a:p>
        </p:txBody>
      </p:sp>
      <p:pic>
        <p:nvPicPr>
          <p:cNvPr id="192" name="Picture 191"/>
          <p:cNvPicPr>
            <a:picLocks noChangeAspect="1"/>
          </p:cNvPicPr>
          <p:nvPr/>
        </p:nvPicPr>
        <p:blipFill>
          <a:blip r:embed="rId7"/>
          <a:stretch>
            <a:fillRect/>
          </a:stretch>
        </p:blipFill>
        <p:spPr>
          <a:xfrm>
            <a:off x="9924780" y="6101482"/>
            <a:ext cx="1182135" cy="487631"/>
          </a:xfrm>
          <a:prstGeom prst="rect">
            <a:avLst/>
          </a:prstGeom>
          <a:ln>
            <a:noFill/>
          </a:ln>
        </p:spPr>
      </p:pic>
      <p:sp>
        <p:nvSpPr>
          <p:cNvPr id="193" name="TextBox 192"/>
          <p:cNvSpPr txBox="1"/>
          <p:nvPr/>
        </p:nvSpPr>
        <p:spPr>
          <a:xfrm>
            <a:off x="2567608" y="4449886"/>
            <a:ext cx="2300445" cy="1107996"/>
          </a:xfrm>
          <a:prstGeom prst="rect">
            <a:avLst/>
          </a:prstGeom>
          <a:noFill/>
        </p:spPr>
        <p:txBody>
          <a:bodyPr wrap="square" lIns="0" tIns="0" rIns="0" bIns="0" rtlCol="0">
            <a:spAutoFit/>
          </a:bodyPr>
          <a:lstStyle/>
          <a:p>
            <a:pPr marL="285750" indent="-141750" defTabSz="698400">
              <a:buFont typeface="Arial" charset="0"/>
              <a:buChar char="•"/>
            </a:pPr>
            <a:r>
              <a:rPr lang="en-GB" sz="1200" dirty="0"/>
              <a:t>API docs and mock endpoints available in the Dev Portal</a:t>
            </a:r>
          </a:p>
          <a:p>
            <a:pPr marL="285750" indent="-141750" defTabSz="698400">
              <a:buFont typeface="Arial" charset="0"/>
              <a:buChar char="•"/>
            </a:pPr>
            <a:r>
              <a:rPr lang="en-GB" sz="1200" dirty="0"/>
              <a:t>JET designers/developers try the API and give feedback</a:t>
            </a:r>
          </a:p>
        </p:txBody>
      </p:sp>
      <p:sp>
        <p:nvSpPr>
          <p:cNvPr id="197" name="TextBox 196"/>
          <p:cNvSpPr txBox="1"/>
          <p:nvPr/>
        </p:nvSpPr>
        <p:spPr>
          <a:xfrm>
            <a:off x="4799856" y="4449886"/>
            <a:ext cx="2225989" cy="1292662"/>
          </a:xfrm>
          <a:prstGeom prst="rect">
            <a:avLst/>
          </a:prstGeom>
          <a:noFill/>
        </p:spPr>
        <p:txBody>
          <a:bodyPr wrap="square" lIns="0" tIns="0" rIns="0" bIns="0" rtlCol="0">
            <a:spAutoFit/>
          </a:bodyPr>
          <a:lstStyle/>
          <a:p>
            <a:pPr marL="285750" indent="-141750" defTabSz="698400">
              <a:buFont typeface="Arial" charset="0"/>
              <a:buChar char="•"/>
            </a:pPr>
            <a:r>
              <a:rPr lang="en-GB" sz="1200" dirty="0"/>
              <a:t>Build backend service using tech of choice</a:t>
            </a:r>
          </a:p>
          <a:p>
            <a:pPr marL="285750" indent="-141750" defTabSz="698400">
              <a:buFont typeface="Arial" charset="0"/>
              <a:buChar char="•"/>
            </a:pPr>
            <a:r>
              <a:rPr lang="en-GB" sz="1200" dirty="0"/>
              <a:t>Use Dredd to test endpoints against spec</a:t>
            </a:r>
          </a:p>
          <a:p>
            <a:pPr marL="285750" indent="-141750" defTabSz="698400">
              <a:buFont typeface="Arial" charset="0"/>
              <a:buChar char="•"/>
            </a:pPr>
            <a:r>
              <a:rPr lang="en-GB" sz="1200" dirty="0"/>
              <a:t>Switch API Gateway routing against tested endpoints</a:t>
            </a:r>
          </a:p>
        </p:txBody>
      </p:sp>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56106" y="5543542"/>
            <a:ext cx="1048996" cy="242076"/>
          </a:xfrm>
          <a:prstGeom prst="rect">
            <a:avLst/>
          </a:prstGeom>
        </p:spPr>
      </p:pic>
      <p:cxnSp>
        <p:nvCxnSpPr>
          <p:cNvPr id="205" name="Straight Connector 204"/>
          <p:cNvCxnSpPr/>
          <p:nvPr/>
        </p:nvCxnSpPr>
        <p:spPr>
          <a:xfrm>
            <a:off x="4871864" y="2631225"/>
            <a:ext cx="0" cy="4049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6897273" y="2631225"/>
            <a:ext cx="0" cy="404908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9177993" y="2631225"/>
            <a:ext cx="0" cy="4049088"/>
          </a:xfrm>
          <a:prstGeom prst="line">
            <a:avLst/>
          </a:prstGeom>
        </p:spPr>
        <p:style>
          <a:lnRef idx="1">
            <a:schemeClr val="accent1"/>
          </a:lnRef>
          <a:fillRef idx="0">
            <a:schemeClr val="accent1"/>
          </a:fillRef>
          <a:effectRef idx="0">
            <a:schemeClr val="accent1"/>
          </a:effectRef>
          <a:fontRef idx="minor">
            <a:schemeClr val="tx1"/>
          </a:fontRef>
        </p:style>
      </p:cxnSp>
      <p:pic>
        <p:nvPicPr>
          <p:cNvPr id="208" name="Picture 20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890483" y="5666442"/>
            <a:ext cx="1165244" cy="343131"/>
          </a:xfrm>
          <a:prstGeom prst="rect">
            <a:avLst/>
          </a:prstGeom>
        </p:spPr>
      </p:pic>
      <p:grpSp>
        <p:nvGrpSpPr>
          <p:cNvPr id="209" name="Group 208"/>
          <p:cNvGrpSpPr/>
          <p:nvPr/>
        </p:nvGrpSpPr>
        <p:grpSpPr>
          <a:xfrm>
            <a:off x="682069" y="6153628"/>
            <a:ext cx="1567490" cy="507790"/>
            <a:chOff x="3767626" y="3488064"/>
            <a:chExt cx="1567490" cy="507790"/>
          </a:xfrm>
        </p:grpSpPr>
        <p:pic>
          <p:nvPicPr>
            <p:cNvPr id="210" name="Picture 209"/>
            <p:cNvPicPr>
              <a:picLocks noChangeAspect="1"/>
            </p:cNvPicPr>
            <p:nvPr/>
          </p:nvPicPr>
          <p:blipFill>
            <a:blip r:embed="rId10"/>
            <a:stretch>
              <a:fillRect/>
            </a:stretch>
          </p:blipFill>
          <p:spPr>
            <a:xfrm>
              <a:off x="3767626" y="3488064"/>
              <a:ext cx="806490" cy="507790"/>
            </a:xfrm>
            <a:prstGeom prst="rect">
              <a:avLst/>
            </a:prstGeom>
          </p:spPr>
        </p:pic>
        <p:sp>
          <p:nvSpPr>
            <p:cNvPr id="211" name="TextBox 210"/>
            <p:cNvSpPr txBox="1"/>
            <p:nvPr/>
          </p:nvSpPr>
          <p:spPr>
            <a:xfrm>
              <a:off x="4466007" y="3546700"/>
              <a:ext cx="869109" cy="369332"/>
            </a:xfrm>
            <a:prstGeom prst="rect">
              <a:avLst/>
            </a:prstGeom>
            <a:noFill/>
          </p:spPr>
          <p:txBody>
            <a:bodyPr wrap="square" lIns="0" tIns="0" rIns="0" bIns="0" rtlCol="0">
              <a:spAutoFit/>
            </a:bodyPr>
            <a:lstStyle/>
            <a:p>
              <a:r>
                <a:rPr lang="en-GB" sz="1200" dirty="0">
                  <a:solidFill>
                    <a:srgbClr val="1B8C7C"/>
                  </a:solidFill>
                </a:rPr>
                <a:t>Oracle API Platform</a:t>
              </a:r>
            </a:p>
          </p:txBody>
        </p:sp>
      </p:grpSp>
      <p:grpSp>
        <p:nvGrpSpPr>
          <p:cNvPr id="212" name="Group 211">
            <a:extLst>
              <a:ext uri="{FF2B5EF4-FFF2-40B4-BE49-F238E27FC236}">
                <a16:creationId xmlns:a16="http://schemas.microsoft.com/office/drawing/2014/main" id="{4355C12A-73CF-432A-BF98-DD896761F988}"/>
              </a:ext>
            </a:extLst>
          </p:cNvPr>
          <p:cNvGrpSpPr>
            <a:grpSpLocks noChangeAspect="1"/>
          </p:cNvGrpSpPr>
          <p:nvPr/>
        </p:nvGrpSpPr>
        <p:grpSpPr>
          <a:xfrm>
            <a:off x="3512590" y="3784099"/>
            <a:ext cx="594360" cy="561572"/>
            <a:chOff x="6230532" y="1335315"/>
            <a:chExt cx="1204015" cy="1137596"/>
          </a:xfrm>
        </p:grpSpPr>
        <p:sp>
          <p:nvSpPr>
            <p:cNvPr id="213"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14"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02</a:t>
              </a:r>
            </a:p>
          </p:txBody>
        </p:sp>
      </p:grpSp>
      <p:grpSp>
        <p:nvGrpSpPr>
          <p:cNvPr id="219" name="Group 218">
            <a:extLst>
              <a:ext uri="{FF2B5EF4-FFF2-40B4-BE49-F238E27FC236}">
                <a16:creationId xmlns:a16="http://schemas.microsoft.com/office/drawing/2014/main" id="{4355C12A-73CF-432A-BF98-DD896761F988}"/>
              </a:ext>
            </a:extLst>
          </p:cNvPr>
          <p:cNvGrpSpPr>
            <a:grpSpLocks noChangeAspect="1"/>
          </p:cNvGrpSpPr>
          <p:nvPr/>
        </p:nvGrpSpPr>
        <p:grpSpPr>
          <a:xfrm>
            <a:off x="5698213" y="3784099"/>
            <a:ext cx="594360" cy="561572"/>
            <a:chOff x="6230532" y="1335315"/>
            <a:chExt cx="1204015" cy="1137596"/>
          </a:xfrm>
        </p:grpSpPr>
        <p:sp>
          <p:nvSpPr>
            <p:cNvPr id="220"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1"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03</a:t>
              </a:r>
            </a:p>
          </p:txBody>
        </p:sp>
      </p:grpSp>
      <p:grpSp>
        <p:nvGrpSpPr>
          <p:cNvPr id="222" name="Group 221">
            <a:extLst>
              <a:ext uri="{FF2B5EF4-FFF2-40B4-BE49-F238E27FC236}">
                <a16:creationId xmlns:a16="http://schemas.microsoft.com/office/drawing/2014/main" id="{4355C12A-73CF-432A-BF98-DD896761F988}"/>
              </a:ext>
            </a:extLst>
          </p:cNvPr>
          <p:cNvGrpSpPr>
            <a:grpSpLocks noChangeAspect="1"/>
          </p:cNvGrpSpPr>
          <p:nvPr/>
        </p:nvGrpSpPr>
        <p:grpSpPr>
          <a:xfrm>
            <a:off x="7742512" y="3798313"/>
            <a:ext cx="594360" cy="561572"/>
            <a:chOff x="6230532" y="1335315"/>
            <a:chExt cx="1204015" cy="1137596"/>
          </a:xfrm>
        </p:grpSpPr>
        <p:sp>
          <p:nvSpPr>
            <p:cNvPr id="223"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4"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04</a:t>
              </a:r>
            </a:p>
          </p:txBody>
        </p:sp>
      </p:grpSp>
      <p:sp>
        <p:nvSpPr>
          <p:cNvPr id="225" name="TextBox 224"/>
          <p:cNvSpPr txBox="1"/>
          <p:nvPr/>
        </p:nvSpPr>
        <p:spPr>
          <a:xfrm>
            <a:off x="6915045" y="4449886"/>
            <a:ext cx="2262947" cy="923330"/>
          </a:xfrm>
          <a:prstGeom prst="rect">
            <a:avLst/>
          </a:prstGeom>
          <a:noFill/>
        </p:spPr>
        <p:txBody>
          <a:bodyPr wrap="square" lIns="0" tIns="0" rIns="0" bIns="0" rtlCol="0">
            <a:spAutoFit/>
          </a:bodyPr>
          <a:lstStyle/>
          <a:p>
            <a:pPr marL="285750" indent="-141750" defTabSz="698400">
              <a:buFont typeface="Arial" charset="0"/>
              <a:buChar char="•"/>
            </a:pPr>
            <a:r>
              <a:rPr lang="en-GB" sz="1200" dirty="0"/>
              <a:t>Stablish a CICD pipeline for continuously and consistently packaging and deploying releases, e.g. using Wercker</a:t>
            </a:r>
          </a:p>
        </p:txBody>
      </p:sp>
      <p:sp>
        <p:nvSpPr>
          <p:cNvPr id="226" name="TextBox 225"/>
          <p:cNvSpPr txBox="1"/>
          <p:nvPr/>
        </p:nvSpPr>
        <p:spPr>
          <a:xfrm>
            <a:off x="9203506" y="4449886"/>
            <a:ext cx="2365101" cy="1107996"/>
          </a:xfrm>
          <a:prstGeom prst="rect">
            <a:avLst/>
          </a:prstGeom>
          <a:noFill/>
        </p:spPr>
        <p:txBody>
          <a:bodyPr wrap="square" lIns="0" tIns="0" rIns="0" bIns="0" rtlCol="0">
            <a:spAutoFit/>
          </a:bodyPr>
          <a:lstStyle/>
          <a:p>
            <a:pPr marL="285750" indent="-141750" defTabSz="698400">
              <a:buFont typeface="Arial" charset="0"/>
              <a:buChar char="•"/>
            </a:pPr>
            <a:r>
              <a:rPr lang="en-GB" sz="1200" dirty="0"/>
              <a:t>Set up functional regression testing (e.g. using API Fortress or Postman) to ensure UI functionality doesn’t break due to API changes. </a:t>
            </a:r>
          </a:p>
        </p:txBody>
      </p:sp>
      <p:grpSp>
        <p:nvGrpSpPr>
          <p:cNvPr id="227" name="Group 226">
            <a:extLst>
              <a:ext uri="{FF2B5EF4-FFF2-40B4-BE49-F238E27FC236}">
                <a16:creationId xmlns:a16="http://schemas.microsoft.com/office/drawing/2014/main" id="{4355C12A-73CF-432A-BF98-DD896761F988}"/>
              </a:ext>
            </a:extLst>
          </p:cNvPr>
          <p:cNvGrpSpPr>
            <a:grpSpLocks noChangeAspect="1"/>
          </p:cNvGrpSpPr>
          <p:nvPr/>
        </p:nvGrpSpPr>
        <p:grpSpPr>
          <a:xfrm>
            <a:off x="10069459" y="3784099"/>
            <a:ext cx="594360" cy="561572"/>
            <a:chOff x="6230532" y="1335315"/>
            <a:chExt cx="1204015" cy="1137596"/>
          </a:xfrm>
        </p:grpSpPr>
        <p:sp>
          <p:nvSpPr>
            <p:cNvPr id="228"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900"/>
            </a:p>
          </p:txBody>
        </p:sp>
        <p:sp>
          <p:nvSpPr>
            <p:cNvPr id="229"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400" b="1" dirty="0">
                  <a:solidFill>
                    <a:srgbClr val="2C004B"/>
                  </a:solidFill>
                </a:rPr>
                <a:t>05</a:t>
              </a:r>
            </a:p>
          </p:txBody>
        </p:sp>
      </p:grpSp>
      <p:pic>
        <p:nvPicPr>
          <p:cNvPr id="74" name="Picture 73">
            <a:extLst>
              <a:ext uri="{FF2B5EF4-FFF2-40B4-BE49-F238E27FC236}">
                <a16:creationId xmlns:a16="http://schemas.microsoft.com/office/drawing/2014/main" id="{2AD9936F-5213-214E-931B-66AADD04D60D}"/>
              </a:ext>
            </a:extLst>
          </p:cNvPr>
          <p:cNvPicPr>
            <a:picLocks noChangeAspect="1"/>
          </p:cNvPicPr>
          <p:nvPr/>
        </p:nvPicPr>
        <p:blipFill>
          <a:blip r:embed="rId11"/>
          <a:stretch>
            <a:fillRect/>
          </a:stretch>
        </p:blipFill>
        <p:spPr>
          <a:xfrm>
            <a:off x="3259114" y="5630493"/>
            <a:ext cx="1030925" cy="1030925"/>
          </a:xfrm>
          <a:prstGeom prst="rect">
            <a:avLst/>
          </a:prstGeom>
        </p:spPr>
      </p:pic>
      <p:pic>
        <p:nvPicPr>
          <p:cNvPr id="79" name="Picture 18" descr="Image result for kubernetes">
            <a:extLst>
              <a:ext uri="{FF2B5EF4-FFF2-40B4-BE49-F238E27FC236}">
                <a16:creationId xmlns:a16="http://schemas.microsoft.com/office/drawing/2014/main" id="{DB2DA3CE-F636-4A4F-B7BD-53C282293F46}"/>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7739218" y="5864069"/>
            <a:ext cx="387173" cy="38717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D41CC00A-3D47-EC4F-9CC2-ACFB2873E6A1}"/>
              </a:ext>
            </a:extLst>
          </p:cNvPr>
          <p:cNvPicPr>
            <a:picLocks noChangeAspect="1"/>
          </p:cNvPicPr>
          <p:nvPr/>
        </p:nvPicPr>
        <p:blipFill>
          <a:blip r:embed="rId14"/>
          <a:stretch>
            <a:fillRect/>
          </a:stretch>
        </p:blipFill>
        <p:spPr>
          <a:xfrm>
            <a:off x="9456704" y="5721617"/>
            <a:ext cx="2021655" cy="353246"/>
          </a:xfrm>
          <a:prstGeom prst="rect">
            <a:avLst/>
          </a:prstGeom>
        </p:spPr>
      </p:pic>
      <p:pic>
        <p:nvPicPr>
          <p:cNvPr id="81" name="Picture 80">
            <a:extLst>
              <a:ext uri="{FF2B5EF4-FFF2-40B4-BE49-F238E27FC236}">
                <a16:creationId xmlns:a16="http://schemas.microsoft.com/office/drawing/2014/main" id="{314517B5-3FF6-FD40-A5E3-A37F6BBB46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499807" y="5829489"/>
            <a:ext cx="705581" cy="803384"/>
          </a:xfrm>
          <a:prstGeom prst="rect">
            <a:avLst/>
          </a:prstGeom>
        </p:spPr>
      </p:pic>
      <p:pic>
        <p:nvPicPr>
          <p:cNvPr id="9" name="Picture 8">
            <a:extLst>
              <a:ext uri="{FF2B5EF4-FFF2-40B4-BE49-F238E27FC236}">
                <a16:creationId xmlns:a16="http://schemas.microsoft.com/office/drawing/2014/main" id="{40242CA8-DEEC-DC4E-905D-76FACA92AB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407090" y="6352702"/>
            <a:ext cx="1024117" cy="244650"/>
          </a:xfrm>
          <a:prstGeom prst="rect">
            <a:avLst/>
          </a:prstGeom>
        </p:spPr>
      </p:pic>
      <p:pic>
        <p:nvPicPr>
          <p:cNvPr id="71" name="Picture 70">
            <a:extLst>
              <a:ext uri="{FF2B5EF4-FFF2-40B4-BE49-F238E27FC236}">
                <a16:creationId xmlns:a16="http://schemas.microsoft.com/office/drawing/2014/main" id="{342E4DCA-C63E-B048-9144-5FE031137765}"/>
              </a:ext>
            </a:extLst>
          </p:cNvPr>
          <p:cNvPicPr>
            <a:picLocks noChangeAspect="1"/>
          </p:cNvPicPr>
          <p:nvPr/>
        </p:nvPicPr>
        <p:blipFill>
          <a:blip r:embed="rId17"/>
          <a:stretch>
            <a:fillRect/>
          </a:stretch>
        </p:blipFill>
        <p:spPr>
          <a:xfrm>
            <a:off x="11399520" y="60654"/>
            <a:ext cx="727381" cy="837915"/>
          </a:xfrm>
          <a:prstGeom prst="rect">
            <a:avLst/>
          </a:prstGeom>
        </p:spPr>
      </p:pic>
    </p:spTree>
    <p:extLst>
      <p:ext uri="{BB962C8B-B14F-4D97-AF65-F5344CB8AC3E}">
        <p14:creationId xmlns:p14="http://schemas.microsoft.com/office/powerpoint/2010/main" val="412744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Microservices Workflow</a:t>
            </a:r>
            <a:endParaRPr lang="nl-NL" dirty="0"/>
          </a:p>
        </p:txBody>
      </p:sp>
      <p:grpSp>
        <p:nvGrpSpPr>
          <p:cNvPr id="7" name="Group 6">
            <a:extLst>
              <a:ext uri="{FF2B5EF4-FFF2-40B4-BE49-F238E27FC236}">
                <a16:creationId xmlns:a16="http://schemas.microsoft.com/office/drawing/2014/main" id="{AA7278FF-769B-A14E-8AE7-0F50DCB9719B}"/>
              </a:ext>
            </a:extLst>
          </p:cNvPr>
          <p:cNvGrpSpPr/>
          <p:nvPr/>
        </p:nvGrpSpPr>
        <p:grpSpPr>
          <a:xfrm>
            <a:off x="579254" y="1690688"/>
            <a:ext cx="10774546" cy="3709672"/>
            <a:chOff x="838200" y="1690688"/>
            <a:chExt cx="10774546" cy="3709672"/>
          </a:xfrm>
        </p:grpSpPr>
        <p:pic>
          <p:nvPicPr>
            <p:cNvPr id="4" name="Picture 3">
              <a:extLst>
                <a:ext uri="{FF2B5EF4-FFF2-40B4-BE49-F238E27FC236}">
                  <a16:creationId xmlns:a16="http://schemas.microsoft.com/office/drawing/2014/main" id="{AC1A8950-875D-AF45-AC0F-49E2B6372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651" y="2494092"/>
              <a:ext cx="5166095" cy="2906268"/>
            </a:xfrm>
            <a:prstGeom prst="rect">
              <a:avLst/>
            </a:prstGeom>
          </p:spPr>
        </p:pic>
        <p:pic>
          <p:nvPicPr>
            <p:cNvPr id="5" name="Picture 4">
              <a:extLst>
                <a:ext uri="{FF2B5EF4-FFF2-40B4-BE49-F238E27FC236}">
                  <a16:creationId xmlns:a16="http://schemas.microsoft.com/office/drawing/2014/main" id="{9E3DD41C-F0BE-0D4B-AA3B-280379F61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94092"/>
              <a:ext cx="5166095" cy="2905928"/>
            </a:xfrm>
            <a:prstGeom prst="rect">
              <a:avLst/>
            </a:prstGeom>
          </p:spPr>
        </p:pic>
        <p:sp>
          <p:nvSpPr>
            <p:cNvPr id="6" name="Rectangle 5">
              <a:extLst>
                <a:ext uri="{FF2B5EF4-FFF2-40B4-BE49-F238E27FC236}">
                  <a16:creationId xmlns:a16="http://schemas.microsoft.com/office/drawing/2014/main" id="{1BABEAAF-F59D-7E40-80A0-B73CD1F5090C}"/>
                </a:ext>
              </a:extLst>
            </p:cNvPr>
            <p:cNvSpPr/>
            <p:nvPr/>
          </p:nvSpPr>
          <p:spPr>
            <a:xfrm>
              <a:off x="1593730" y="1690688"/>
              <a:ext cx="9254906" cy="584775"/>
            </a:xfrm>
            <a:prstGeom prst="rect">
              <a:avLst/>
            </a:prstGeom>
          </p:spPr>
          <p:txBody>
            <a:bodyPr wrap="none">
              <a:spAutoFit/>
            </a:bodyPr>
            <a:lstStyle/>
            <a:p>
              <a:r>
                <a:rPr lang="en-US" sz="3200" dirty="0"/>
                <a:t>Choreography vs Orchestration – Which one is which? </a:t>
              </a:r>
              <a:endParaRPr lang="en-GB" sz="3200" dirty="0"/>
            </a:p>
          </p:txBody>
        </p:sp>
      </p:grpSp>
    </p:spTree>
    <p:extLst>
      <p:ext uri="{BB962C8B-B14F-4D97-AF65-F5344CB8AC3E}">
        <p14:creationId xmlns:p14="http://schemas.microsoft.com/office/powerpoint/2010/main" val="153697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F77DAD52-0B69-3E48-9E5E-824971DB66A7}"/>
              </a:ext>
            </a:extLst>
          </p:cNvPr>
          <p:cNvSpPr/>
          <p:nvPr/>
        </p:nvSpPr>
        <p:spPr>
          <a:xfrm>
            <a:off x="6434513" y="5342218"/>
            <a:ext cx="5536118" cy="141128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accent4">
                    <a:lumMod val="50000"/>
                  </a:schemeClr>
                </a:solidFill>
              </a:rPr>
              <a:t>Event Hub</a:t>
            </a:r>
          </a:p>
        </p:txBody>
      </p:sp>
      <p:sp>
        <p:nvSpPr>
          <p:cNvPr id="74" name="Rectangle 73">
            <a:extLst>
              <a:ext uri="{FF2B5EF4-FFF2-40B4-BE49-F238E27FC236}">
                <a16:creationId xmlns:a16="http://schemas.microsoft.com/office/drawing/2014/main" id="{893E65BD-EA74-7E4C-938B-D8463FFFA901}"/>
              </a:ext>
            </a:extLst>
          </p:cNvPr>
          <p:cNvSpPr/>
          <p:nvPr/>
        </p:nvSpPr>
        <p:spPr>
          <a:xfrm>
            <a:off x="6434513" y="2815060"/>
            <a:ext cx="5536118" cy="242315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6">
                    <a:lumMod val="50000"/>
                  </a:schemeClr>
                </a:solidFill>
              </a:rPr>
              <a:t>µ</a:t>
            </a:r>
            <a:r>
              <a:rPr lang="en-GB" dirty="0">
                <a:solidFill>
                  <a:schemeClr val="accent6">
                    <a:lumMod val="50000"/>
                  </a:schemeClr>
                </a:solidFill>
              </a:rPr>
              <a:t>Service</a:t>
            </a:r>
          </a:p>
        </p:txBody>
      </p:sp>
      <p:sp>
        <p:nvSpPr>
          <p:cNvPr id="42" name="Rectangle 41">
            <a:extLst>
              <a:ext uri="{FF2B5EF4-FFF2-40B4-BE49-F238E27FC236}">
                <a16:creationId xmlns:a16="http://schemas.microsoft.com/office/drawing/2014/main" id="{3AE9CAD9-540E-5B4B-A344-D99D467F90E0}"/>
              </a:ext>
            </a:extLst>
          </p:cNvPr>
          <p:cNvSpPr/>
          <p:nvPr/>
        </p:nvSpPr>
        <p:spPr>
          <a:xfrm>
            <a:off x="221170" y="5323760"/>
            <a:ext cx="5536118" cy="14297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accent6">
                    <a:lumMod val="50000"/>
                  </a:schemeClr>
                </a:solidFill>
              </a:rPr>
              <a:t>Service</a:t>
            </a:r>
          </a:p>
        </p:txBody>
      </p:sp>
      <p:sp>
        <p:nvSpPr>
          <p:cNvPr id="32" name="Rectangle 31">
            <a:extLst>
              <a:ext uri="{FF2B5EF4-FFF2-40B4-BE49-F238E27FC236}">
                <a16:creationId xmlns:a16="http://schemas.microsoft.com/office/drawing/2014/main" id="{80A9A530-61EA-344A-AF96-B5E495BA7A00}"/>
              </a:ext>
            </a:extLst>
          </p:cNvPr>
          <p:cNvSpPr/>
          <p:nvPr/>
        </p:nvSpPr>
        <p:spPr>
          <a:xfrm>
            <a:off x="221169" y="2815060"/>
            <a:ext cx="5536118" cy="24231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GB" dirty="0">
                <a:solidFill>
                  <a:schemeClr val="accent1">
                    <a:lumMod val="50000"/>
                  </a:schemeClr>
                </a:solidFill>
              </a:rPr>
              <a:t>Process Engine</a:t>
            </a:r>
          </a:p>
          <a:p>
            <a:pPr algn="ctr"/>
            <a:endParaRPr lang="en-GB" dirty="0">
              <a:solidFill>
                <a:schemeClr val="accent1">
                  <a:lumMod val="50000"/>
                </a:schemeClr>
              </a:solidFill>
            </a:endParaRPr>
          </a:p>
        </p:txBody>
      </p:sp>
      <p:sp>
        <p:nvSpPr>
          <p:cNvPr id="6" name="Rounded Rectangle 5">
            <a:extLst>
              <a:ext uri="{FF2B5EF4-FFF2-40B4-BE49-F238E27FC236}">
                <a16:creationId xmlns:a16="http://schemas.microsoft.com/office/drawing/2014/main" id="{35658464-B27A-E94E-BF77-137AE8FF4F70}"/>
              </a:ext>
            </a:extLst>
          </p:cNvPr>
          <p:cNvSpPr/>
          <p:nvPr/>
        </p:nvSpPr>
        <p:spPr>
          <a:xfrm>
            <a:off x="583987" y="3066127"/>
            <a:ext cx="4893032" cy="20085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accent1">
                    <a:lumMod val="50000"/>
                  </a:schemeClr>
                </a:solidFill>
              </a:rPr>
              <a:t>Orchestrated Process</a:t>
            </a:r>
          </a:p>
        </p:txBody>
      </p:sp>
      <p:sp>
        <p:nvSpPr>
          <p:cNvPr id="16" name="Rounded Rectangle 15">
            <a:extLst>
              <a:ext uri="{FF2B5EF4-FFF2-40B4-BE49-F238E27FC236}">
                <a16:creationId xmlns:a16="http://schemas.microsoft.com/office/drawing/2014/main" id="{772E9633-DC55-ED43-96BA-A8C1A97296A9}"/>
              </a:ext>
            </a:extLst>
          </p:cNvPr>
          <p:cNvSpPr/>
          <p:nvPr/>
        </p:nvSpPr>
        <p:spPr>
          <a:xfrm>
            <a:off x="4230323" y="3670651"/>
            <a:ext cx="1000288" cy="423073"/>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dirty="0">
                <a:solidFill>
                  <a:srgbClr val="C00000"/>
                </a:solidFill>
              </a:rPr>
              <a:t>Reject</a:t>
            </a:r>
          </a:p>
        </p:txBody>
      </p:sp>
      <p:sp>
        <p:nvSpPr>
          <p:cNvPr id="17" name="Diamond 16">
            <a:extLst>
              <a:ext uri="{FF2B5EF4-FFF2-40B4-BE49-F238E27FC236}">
                <a16:creationId xmlns:a16="http://schemas.microsoft.com/office/drawing/2014/main" id="{96397995-9DF1-4A4F-AC96-783F73E81D99}"/>
              </a:ext>
            </a:extLst>
          </p:cNvPr>
          <p:cNvSpPr/>
          <p:nvPr/>
        </p:nvSpPr>
        <p:spPr>
          <a:xfrm>
            <a:off x="3146310" y="3455054"/>
            <a:ext cx="854267" cy="854267"/>
          </a:xfrm>
          <a:prstGeom prst="diamond">
            <a:avLst/>
          </a:prstGeom>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00" dirty="0">
              <a:solidFill>
                <a:schemeClr val="accent1">
                  <a:lumMod val="50000"/>
                </a:schemeClr>
              </a:solidFill>
            </a:endParaRPr>
          </a:p>
        </p:txBody>
      </p:sp>
      <p:sp>
        <p:nvSpPr>
          <p:cNvPr id="18" name="TextBox 17">
            <a:extLst>
              <a:ext uri="{FF2B5EF4-FFF2-40B4-BE49-F238E27FC236}">
                <a16:creationId xmlns:a16="http://schemas.microsoft.com/office/drawing/2014/main" id="{66E7BDB5-8BFA-D74F-808C-97B3CECC821B}"/>
              </a:ext>
            </a:extLst>
          </p:cNvPr>
          <p:cNvSpPr txBox="1"/>
          <p:nvPr/>
        </p:nvSpPr>
        <p:spPr>
          <a:xfrm>
            <a:off x="3263575" y="3744614"/>
            <a:ext cx="665567" cy="307777"/>
          </a:xfrm>
          <a:prstGeom prst="rect">
            <a:avLst/>
          </a:prstGeom>
          <a:noFill/>
        </p:spPr>
        <p:txBody>
          <a:bodyPr wrap="none" rtlCol="0">
            <a:spAutoFit/>
          </a:bodyPr>
          <a:lstStyle/>
          <a:p>
            <a:r>
              <a:rPr lang="en-GB" sz="1400" dirty="0">
                <a:solidFill>
                  <a:schemeClr val="accent5">
                    <a:lumMod val="50000"/>
                  </a:schemeClr>
                </a:solidFill>
              </a:rPr>
              <a:t>Good?</a:t>
            </a:r>
          </a:p>
        </p:txBody>
      </p:sp>
      <p:sp>
        <p:nvSpPr>
          <p:cNvPr id="19" name="Rounded Rectangle 18">
            <a:extLst>
              <a:ext uri="{FF2B5EF4-FFF2-40B4-BE49-F238E27FC236}">
                <a16:creationId xmlns:a16="http://schemas.microsoft.com/office/drawing/2014/main" id="{C056BBCC-3D0A-B044-BB67-FAE5A42F179F}"/>
              </a:ext>
            </a:extLst>
          </p:cNvPr>
          <p:cNvSpPr/>
          <p:nvPr/>
        </p:nvSpPr>
        <p:spPr>
          <a:xfrm>
            <a:off x="2004022" y="3670651"/>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200" dirty="0">
                <a:solidFill>
                  <a:schemeClr val="accent5">
                    <a:lumMod val="50000"/>
                  </a:schemeClr>
                </a:solidFill>
              </a:rPr>
              <a:t>Check Credit Score</a:t>
            </a:r>
          </a:p>
        </p:txBody>
      </p:sp>
      <p:cxnSp>
        <p:nvCxnSpPr>
          <p:cNvPr id="20" name="Straight Arrow Connector 19">
            <a:extLst>
              <a:ext uri="{FF2B5EF4-FFF2-40B4-BE49-F238E27FC236}">
                <a16:creationId xmlns:a16="http://schemas.microsoft.com/office/drawing/2014/main" id="{DE7E817B-E096-4F41-8FA0-C3E804EF785E}"/>
              </a:ext>
            </a:extLst>
          </p:cNvPr>
          <p:cNvCxnSpPr>
            <a:cxnSpLocks/>
          </p:cNvCxnSpPr>
          <p:nvPr/>
        </p:nvCxnSpPr>
        <p:spPr>
          <a:xfrm>
            <a:off x="3004310" y="3882187"/>
            <a:ext cx="14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F4C944-A48B-ED40-B739-792C86BC7737}"/>
              </a:ext>
            </a:extLst>
          </p:cNvPr>
          <p:cNvCxnSpPr>
            <a:cxnSpLocks/>
          </p:cNvCxnSpPr>
          <p:nvPr/>
        </p:nvCxnSpPr>
        <p:spPr>
          <a:xfrm>
            <a:off x="4000577" y="3882187"/>
            <a:ext cx="229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0E8813D-5A65-EC4A-BAA6-19836FE2A3C1}"/>
              </a:ext>
            </a:extLst>
          </p:cNvPr>
          <p:cNvSpPr txBox="1"/>
          <p:nvPr/>
        </p:nvSpPr>
        <p:spPr>
          <a:xfrm>
            <a:off x="3920620" y="3659066"/>
            <a:ext cx="338486" cy="233873"/>
          </a:xfrm>
          <a:prstGeom prst="rect">
            <a:avLst/>
          </a:prstGeom>
          <a:noFill/>
        </p:spPr>
        <p:txBody>
          <a:bodyPr wrap="none" rtlCol="0">
            <a:spAutoFit/>
          </a:bodyPr>
          <a:lstStyle/>
          <a:p>
            <a:r>
              <a:rPr lang="en-GB" sz="1100" dirty="0">
                <a:solidFill>
                  <a:schemeClr val="accent1">
                    <a:lumMod val="50000"/>
                  </a:schemeClr>
                </a:solidFill>
              </a:rPr>
              <a:t>Yes</a:t>
            </a:r>
          </a:p>
        </p:txBody>
      </p:sp>
      <p:sp>
        <p:nvSpPr>
          <p:cNvPr id="24" name="Rounded Rectangle 23">
            <a:extLst>
              <a:ext uri="{FF2B5EF4-FFF2-40B4-BE49-F238E27FC236}">
                <a16:creationId xmlns:a16="http://schemas.microsoft.com/office/drawing/2014/main" id="{64C7D9BE-F9C6-394C-B714-1DB69B9CD04A}"/>
              </a:ext>
            </a:extLst>
          </p:cNvPr>
          <p:cNvSpPr/>
          <p:nvPr/>
        </p:nvSpPr>
        <p:spPr>
          <a:xfrm>
            <a:off x="802771" y="3670651"/>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solidFill>
                  <a:schemeClr val="accent5">
                    <a:lumMod val="50000"/>
                  </a:schemeClr>
                </a:solidFill>
              </a:rPr>
              <a:t>Receive Details</a:t>
            </a:r>
          </a:p>
        </p:txBody>
      </p:sp>
      <p:cxnSp>
        <p:nvCxnSpPr>
          <p:cNvPr id="25" name="Straight Arrow Connector 24">
            <a:extLst>
              <a:ext uri="{FF2B5EF4-FFF2-40B4-BE49-F238E27FC236}">
                <a16:creationId xmlns:a16="http://schemas.microsoft.com/office/drawing/2014/main" id="{A7107E2F-E565-064B-8018-B4AB9F41C690}"/>
              </a:ext>
            </a:extLst>
          </p:cNvPr>
          <p:cNvCxnSpPr>
            <a:cxnSpLocks/>
          </p:cNvCxnSpPr>
          <p:nvPr/>
        </p:nvCxnSpPr>
        <p:spPr>
          <a:xfrm>
            <a:off x="1803059" y="3882188"/>
            <a:ext cx="2009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9CA902C3-17FB-1D4D-946E-585F696A5ED1}"/>
              </a:ext>
            </a:extLst>
          </p:cNvPr>
          <p:cNvSpPr/>
          <p:nvPr/>
        </p:nvSpPr>
        <p:spPr>
          <a:xfrm>
            <a:off x="4235608" y="4369006"/>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solidFill>
                  <a:schemeClr val="accent5">
                    <a:lumMod val="50000"/>
                  </a:schemeClr>
                </a:solidFill>
              </a:rPr>
              <a:t>Process</a:t>
            </a:r>
          </a:p>
        </p:txBody>
      </p:sp>
      <p:cxnSp>
        <p:nvCxnSpPr>
          <p:cNvPr id="29" name="Elbow Connector 28">
            <a:extLst>
              <a:ext uri="{FF2B5EF4-FFF2-40B4-BE49-F238E27FC236}">
                <a16:creationId xmlns:a16="http://schemas.microsoft.com/office/drawing/2014/main" id="{11185D82-137A-0441-8E55-731160714F50}"/>
              </a:ext>
            </a:extLst>
          </p:cNvPr>
          <p:cNvCxnSpPr>
            <a:cxnSpLocks/>
            <a:stCxn id="17" idx="2"/>
            <a:endCxn id="26" idx="1"/>
          </p:cNvCxnSpPr>
          <p:nvPr/>
        </p:nvCxnSpPr>
        <p:spPr>
          <a:xfrm rot="16200000" flipH="1">
            <a:off x="3768915" y="4113849"/>
            <a:ext cx="271223" cy="662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91B05E4-7F8F-AF4E-913B-3F5C8F86AEED}"/>
              </a:ext>
            </a:extLst>
          </p:cNvPr>
          <p:cNvSpPr txBox="1"/>
          <p:nvPr/>
        </p:nvSpPr>
        <p:spPr>
          <a:xfrm>
            <a:off x="3929328" y="4333983"/>
            <a:ext cx="349776" cy="261610"/>
          </a:xfrm>
          <a:prstGeom prst="rect">
            <a:avLst/>
          </a:prstGeom>
          <a:noFill/>
        </p:spPr>
        <p:txBody>
          <a:bodyPr wrap="none" rtlCol="0">
            <a:spAutoFit/>
          </a:bodyPr>
          <a:lstStyle/>
          <a:p>
            <a:r>
              <a:rPr lang="en-GB" sz="1100" dirty="0">
                <a:solidFill>
                  <a:schemeClr val="accent1">
                    <a:lumMod val="50000"/>
                  </a:schemeClr>
                </a:solidFill>
              </a:rPr>
              <a:t>No</a:t>
            </a:r>
          </a:p>
        </p:txBody>
      </p:sp>
      <p:sp>
        <p:nvSpPr>
          <p:cNvPr id="35" name="Hexagon 34">
            <a:extLst>
              <a:ext uri="{FF2B5EF4-FFF2-40B4-BE49-F238E27FC236}">
                <a16:creationId xmlns:a16="http://schemas.microsoft.com/office/drawing/2014/main" id="{4B3E2CF4-F17F-014E-984A-01689A6F250E}"/>
              </a:ext>
            </a:extLst>
          </p:cNvPr>
          <p:cNvSpPr/>
          <p:nvPr/>
        </p:nvSpPr>
        <p:spPr>
          <a:xfrm rot="5400000">
            <a:off x="2084752" y="566562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Credit Check</a:t>
            </a:r>
          </a:p>
        </p:txBody>
      </p:sp>
      <p:sp>
        <p:nvSpPr>
          <p:cNvPr id="36" name="Hexagon 35">
            <a:extLst>
              <a:ext uri="{FF2B5EF4-FFF2-40B4-BE49-F238E27FC236}">
                <a16:creationId xmlns:a16="http://schemas.microsoft.com/office/drawing/2014/main" id="{2FCB609C-61F1-6340-A269-6FD34FABC6D9}"/>
              </a:ext>
            </a:extLst>
          </p:cNvPr>
          <p:cNvSpPr/>
          <p:nvPr/>
        </p:nvSpPr>
        <p:spPr>
          <a:xfrm rot="5400000">
            <a:off x="4378916" y="566562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Process</a:t>
            </a:r>
          </a:p>
          <a:p>
            <a:pPr algn="ctr"/>
            <a:r>
              <a:rPr lang="en-GB" sz="1300" dirty="0">
                <a:solidFill>
                  <a:schemeClr val="accent6">
                    <a:lumMod val="50000"/>
                  </a:schemeClr>
                </a:solidFill>
              </a:rPr>
              <a:t>Credit</a:t>
            </a:r>
          </a:p>
        </p:txBody>
      </p:sp>
      <p:cxnSp>
        <p:nvCxnSpPr>
          <p:cNvPr id="39" name="Curved Connector 38">
            <a:extLst>
              <a:ext uri="{FF2B5EF4-FFF2-40B4-BE49-F238E27FC236}">
                <a16:creationId xmlns:a16="http://schemas.microsoft.com/office/drawing/2014/main" id="{465003FE-2E43-924F-B4FA-E44EC0F6DA92}"/>
              </a:ext>
            </a:extLst>
          </p:cNvPr>
          <p:cNvCxnSpPr>
            <a:cxnSpLocks/>
            <a:stCxn id="19" idx="2"/>
            <a:endCxn id="35" idx="3"/>
          </p:cNvCxnSpPr>
          <p:nvPr/>
        </p:nvCxnSpPr>
        <p:spPr>
          <a:xfrm rot="5400000">
            <a:off x="1711784" y="4886106"/>
            <a:ext cx="1584765" cy="12700"/>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7A854BB4-A685-FB43-B4F0-647984728ED2}"/>
              </a:ext>
            </a:extLst>
          </p:cNvPr>
          <p:cNvCxnSpPr>
            <a:cxnSpLocks/>
            <a:stCxn id="26" idx="2"/>
            <a:endCxn id="36" idx="3"/>
          </p:cNvCxnSpPr>
          <p:nvPr/>
        </p:nvCxnSpPr>
        <p:spPr>
          <a:xfrm rot="16200000" flipH="1">
            <a:off x="4323836" y="5203995"/>
            <a:ext cx="886410" cy="6257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8A4CE2D-D931-B149-91F8-415235C8342A}"/>
              </a:ext>
            </a:extLst>
          </p:cNvPr>
          <p:cNvSpPr/>
          <p:nvPr/>
        </p:nvSpPr>
        <p:spPr>
          <a:xfrm>
            <a:off x="219034" y="2145089"/>
            <a:ext cx="5538254" cy="575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rgbClr val="C00000"/>
                </a:solidFill>
              </a:rPr>
              <a:t>API Gateway</a:t>
            </a:r>
          </a:p>
        </p:txBody>
      </p:sp>
      <p:sp>
        <p:nvSpPr>
          <p:cNvPr id="51" name="Rounded Rectangle 50">
            <a:extLst>
              <a:ext uri="{FF2B5EF4-FFF2-40B4-BE49-F238E27FC236}">
                <a16:creationId xmlns:a16="http://schemas.microsoft.com/office/drawing/2014/main" id="{766EC33B-A787-954F-A690-2D25997538EE}"/>
              </a:ext>
            </a:extLst>
          </p:cNvPr>
          <p:cNvSpPr/>
          <p:nvPr/>
        </p:nvSpPr>
        <p:spPr>
          <a:xfrm>
            <a:off x="1947208" y="865293"/>
            <a:ext cx="2418841" cy="4706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Store Web App</a:t>
            </a:r>
          </a:p>
        </p:txBody>
      </p:sp>
      <p:cxnSp>
        <p:nvCxnSpPr>
          <p:cNvPr id="52" name="Curved Connector 51">
            <a:extLst>
              <a:ext uri="{FF2B5EF4-FFF2-40B4-BE49-F238E27FC236}">
                <a16:creationId xmlns:a16="http://schemas.microsoft.com/office/drawing/2014/main" id="{7AE879DE-3A92-DC47-B34E-351867BD9FFB}"/>
              </a:ext>
            </a:extLst>
          </p:cNvPr>
          <p:cNvCxnSpPr>
            <a:cxnSpLocks/>
            <a:endCxn id="24" idx="0"/>
          </p:cNvCxnSpPr>
          <p:nvPr/>
        </p:nvCxnSpPr>
        <p:spPr>
          <a:xfrm rot="5400000">
            <a:off x="733025" y="1905859"/>
            <a:ext cx="2334682" cy="1194902"/>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38EFA5AC-531C-ED4E-89C4-4D73079B98CB}"/>
              </a:ext>
            </a:extLst>
          </p:cNvPr>
          <p:cNvCxnSpPr>
            <a:cxnSpLocks/>
            <a:stCxn id="16" idx="0"/>
          </p:cNvCxnSpPr>
          <p:nvPr/>
        </p:nvCxnSpPr>
        <p:spPr>
          <a:xfrm rot="16200000" flipV="1">
            <a:off x="3185646" y="2125830"/>
            <a:ext cx="2359754" cy="72988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8DFE82B-CD13-8147-8D68-DDB61FEDC7F0}"/>
              </a:ext>
            </a:extLst>
          </p:cNvPr>
          <p:cNvSpPr txBox="1"/>
          <p:nvPr/>
        </p:nvSpPr>
        <p:spPr>
          <a:xfrm>
            <a:off x="1788838" y="1532955"/>
            <a:ext cx="801823" cy="253916"/>
          </a:xfrm>
          <a:prstGeom prst="rect">
            <a:avLst/>
          </a:prstGeom>
          <a:noFill/>
        </p:spPr>
        <p:txBody>
          <a:bodyPr wrap="none" rtlCol="0">
            <a:spAutoFit/>
          </a:bodyPr>
          <a:lstStyle/>
          <a:p>
            <a:r>
              <a:rPr lang="en-GB" sz="1050" dirty="0"/>
              <a:t>HTTP/JSON</a:t>
            </a:r>
          </a:p>
        </p:txBody>
      </p:sp>
      <p:sp>
        <p:nvSpPr>
          <p:cNvPr id="59" name="TextBox 58">
            <a:extLst>
              <a:ext uri="{FF2B5EF4-FFF2-40B4-BE49-F238E27FC236}">
                <a16:creationId xmlns:a16="http://schemas.microsoft.com/office/drawing/2014/main" id="{E919B657-7E1C-E240-87B8-C2234F640AF3}"/>
              </a:ext>
            </a:extLst>
          </p:cNvPr>
          <p:cNvSpPr txBox="1"/>
          <p:nvPr/>
        </p:nvSpPr>
        <p:spPr>
          <a:xfrm>
            <a:off x="4634700" y="747074"/>
            <a:ext cx="1122587" cy="577081"/>
          </a:xfrm>
          <a:prstGeom prst="rect">
            <a:avLst/>
          </a:prstGeom>
          <a:noFill/>
        </p:spPr>
        <p:txBody>
          <a:bodyPr wrap="square" rtlCol="0">
            <a:spAutoFit/>
          </a:bodyPr>
          <a:lstStyle/>
          <a:p>
            <a:r>
              <a:rPr lang="en-GB" sz="1050" dirty="0"/>
              <a:t>HTTP/JSON 200</a:t>
            </a:r>
          </a:p>
          <a:p>
            <a:r>
              <a:rPr lang="en-GB" sz="1050" dirty="0"/>
              <a:t>{‘outcome’ = ‘processing’}</a:t>
            </a:r>
          </a:p>
        </p:txBody>
      </p:sp>
      <p:cxnSp>
        <p:nvCxnSpPr>
          <p:cNvPr id="60" name="Curved Connector 59">
            <a:extLst>
              <a:ext uri="{FF2B5EF4-FFF2-40B4-BE49-F238E27FC236}">
                <a16:creationId xmlns:a16="http://schemas.microsoft.com/office/drawing/2014/main" id="{E27103D0-B7F7-4A4E-8E3A-16111EE0942B}"/>
              </a:ext>
            </a:extLst>
          </p:cNvPr>
          <p:cNvCxnSpPr>
            <a:cxnSpLocks/>
            <a:stCxn id="26" idx="3"/>
            <a:endCxn id="51" idx="3"/>
          </p:cNvCxnSpPr>
          <p:nvPr/>
        </p:nvCxnSpPr>
        <p:spPr>
          <a:xfrm flipH="1" flipV="1">
            <a:off x="4366049" y="1100632"/>
            <a:ext cx="869847" cy="3479911"/>
          </a:xfrm>
          <a:prstGeom prst="curvedConnector3">
            <a:avLst>
              <a:gd name="adj1" fmla="val -322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F1D208-6490-C642-8A88-A84BC9D0A891}"/>
              </a:ext>
            </a:extLst>
          </p:cNvPr>
          <p:cNvSpPr txBox="1"/>
          <p:nvPr/>
        </p:nvSpPr>
        <p:spPr>
          <a:xfrm>
            <a:off x="2970836" y="1421519"/>
            <a:ext cx="1072602" cy="577081"/>
          </a:xfrm>
          <a:prstGeom prst="rect">
            <a:avLst/>
          </a:prstGeom>
          <a:noFill/>
        </p:spPr>
        <p:txBody>
          <a:bodyPr wrap="square" rtlCol="0">
            <a:spAutoFit/>
          </a:bodyPr>
          <a:lstStyle/>
          <a:p>
            <a:r>
              <a:rPr lang="en-GB" sz="1050" dirty="0"/>
              <a:t>HTTP/JSON 200</a:t>
            </a:r>
          </a:p>
          <a:p>
            <a:r>
              <a:rPr lang="en-GB" sz="1050" dirty="0"/>
              <a:t>{‘outcome’ = ‘rejected’}</a:t>
            </a:r>
          </a:p>
        </p:txBody>
      </p:sp>
      <p:sp>
        <p:nvSpPr>
          <p:cNvPr id="69" name="Rectangle 68">
            <a:extLst>
              <a:ext uri="{FF2B5EF4-FFF2-40B4-BE49-F238E27FC236}">
                <a16:creationId xmlns:a16="http://schemas.microsoft.com/office/drawing/2014/main" id="{C216B246-2214-1446-A7A5-30B011517535}"/>
              </a:ext>
            </a:extLst>
          </p:cNvPr>
          <p:cNvSpPr/>
          <p:nvPr/>
        </p:nvSpPr>
        <p:spPr>
          <a:xfrm>
            <a:off x="1947208" y="-96515"/>
            <a:ext cx="2473369" cy="584775"/>
          </a:xfrm>
          <a:prstGeom prst="rect">
            <a:avLst/>
          </a:prstGeom>
        </p:spPr>
        <p:txBody>
          <a:bodyPr wrap="none">
            <a:spAutoFit/>
          </a:bodyPr>
          <a:lstStyle/>
          <a:p>
            <a:r>
              <a:rPr lang="en-US" sz="3200" dirty="0"/>
              <a:t>Orchestration</a:t>
            </a:r>
            <a:endParaRPr lang="en-GB" sz="3200" dirty="0"/>
          </a:p>
        </p:txBody>
      </p:sp>
      <p:sp>
        <p:nvSpPr>
          <p:cNvPr id="70" name="Rectangle 69">
            <a:extLst>
              <a:ext uri="{FF2B5EF4-FFF2-40B4-BE49-F238E27FC236}">
                <a16:creationId xmlns:a16="http://schemas.microsoft.com/office/drawing/2014/main" id="{3F9F0F97-F7BC-C74E-B882-843564EC9458}"/>
              </a:ext>
            </a:extLst>
          </p:cNvPr>
          <p:cNvSpPr/>
          <p:nvPr/>
        </p:nvSpPr>
        <p:spPr>
          <a:xfrm>
            <a:off x="7940561" y="-65455"/>
            <a:ext cx="2530886" cy="584775"/>
          </a:xfrm>
          <a:prstGeom prst="rect">
            <a:avLst/>
          </a:prstGeom>
        </p:spPr>
        <p:txBody>
          <a:bodyPr wrap="none">
            <a:spAutoFit/>
          </a:bodyPr>
          <a:lstStyle/>
          <a:p>
            <a:r>
              <a:rPr lang="en-US" sz="3200" dirty="0"/>
              <a:t>Choreography</a:t>
            </a:r>
            <a:endParaRPr lang="en-GB" sz="3200" dirty="0"/>
          </a:p>
        </p:txBody>
      </p:sp>
      <p:cxnSp>
        <p:nvCxnSpPr>
          <p:cNvPr id="75" name="Curved Connector 74">
            <a:extLst>
              <a:ext uri="{FF2B5EF4-FFF2-40B4-BE49-F238E27FC236}">
                <a16:creationId xmlns:a16="http://schemas.microsoft.com/office/drawing/2014/main" id="{0948D018-5EB6-A349-965C-A3105AEBD30B}"/>
              </a:ext>
            </a:extLst>
          </p:cNvPr>
          <p:cNvCxnSpPr>
            <a:cxnSpLocks/>
            <a:stCxn id="71" idx="0"/>
            <a:endCxn id="78" idx="2"/>
          </p:cNvCxnSpPr>
          <p:nvPr/>
        </p:nvCxnSpPr>
        <p:spPr>
          <a:xfrm rot="16200000" flipH="1">
            <a:off x="6553318" y="4832302"/>
            <a:ext cx="1629186" cy="632547"/>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Lightning Bolt 77">
            <a:extLst>
              <a:ext uri="{FF2B5EF4-FFF2-40B4-BE49-F238E27FC236}">
                <a16:creationId xmlns:a16="http://schemas.microsoft.com/office/drawing/2014/main" id="{58EED175-A701-E049-B1A2-917E2236893D}"/>
              </a:ext>
            </a:extLst>
          </p:cNvPr>
          <p:cNvSpPr/>
          <p:nvPr/>
        </p:nvSpPr>
        <p:spPr>
          <a:xfrm rot="783184">
            <a:off x="7468235" y="5813162"/>
            <a:ext cx="880434" cy="450937"/>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TextBox 79">
            <a:extLst>
              <a:ext uri="{FF2B5EF4-FFF2-40B4-BE49-F238E27FC236}">
                <a16:creationId xmlns:a16="http://schemas.microsoft.com/office/drawing/2014/main" id="{AAA58C6B-0F8C-604B-BFA7-65591AAC3CCF}"/>
              </a:ext>
            </a:extLst>
          </p:cNvPr>
          <p:cNvSpPr txBox="1"/>
          <p:nvPr/>
        </p:nvSpPr>
        <p:spPr>
          <a:xfrm>
            <a:off x="7089042" y="6126865"/>
            <a:ext cx="985991" cy="461665"/>
          </a:xfrm>
          <a:prstGeom prst="rect">
            <a:avLst/>
          </a:prstGeom>
          <a:noFill/>
        </p:spPr>
        <p:txBody>
          <a:bodyPr wrap="square" rtlCol="0">
            <a:spAutoFit/>
          </a:bodyPr>
          <a:lstStyle/>
          <a:p>
            <a:r>
              <a:rPr lang="en-GB" sz="1200" dirty="0">
                <a:solidFill>
                  <a:schemeClr val="accent4">
                    <a:lumMod val="50000"/>
                  </a:schemeClr>
                </a:solidFill>
              </a:rPr>
              <a:t>Credit Check Event </a:t>
            </a:r>
          </a:p>
        </p:txBody>
      </p:sp>
      <p:cxnSp>
        <p:nvCxnSpPr>
          <p:cNvPr id="102" name="Curved Connector 101">
            <a:extLst>
              <a:ext uri="{FF2B5EF4-FFF2-40B4-BE49-F238E27FC236}">
                <a16:creationId xmlns:a16="http://schemas.microsoft.com/office/drawing/2014/main" id="{2DC7F3BD-227B-AC41-AC69-B8542C3B61B8}"/>
              </a:ext>
            </a:extLst>
          </p:cNvPr>
          <p:cNvCxnSpPr>
            <a:cxnSpLocks/>
            <a:stCxn id="78" idx="5"/>
            <a:endCxn id="120" idx="0"/>
          </p:cNvCxnSpPr>
          <p:nvPr/>
        </p:nvCxnSpPr>
        <p:spPr>
          <a:xfrm flipV="1">
            <a:off x="8132151" y="4325416"/>
            <a:ext cx="287432" cy="1790945"/>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Hexagon 111">
            <a:extLst>
              <a:ext uri="{FF2B5EF4-FFF2-40B4-BE49-F238E27FC236}">
                <a16:creationId xmlns:a16="http://schemas.microsoft.com/office/drawing/2014/main" id="{A3EFF71E-C14F-F248-A51B-37A2F21B482A}"/>
              </a:ext>
            </a:extLst>
          </p:cNvPr>
          <p:cNvSpPr/>
          <p:nvPr/>
        </p:nvSpPr>
        <p:spPr>
          <a:xfrm rot="5400000">
            <a:off x="6864849" y="3514050"/>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13" name="Hexagon 112">
            <a:extLst>
              <a:ext uri="{FF2B5EF4-FFF2-40B4-BE49-F238E27FC236}">
                <a16:creationId xmlns:a16="http://schemas.microsoft.com/office/drawing/2014/main" id="{094DB2B8-93AE-8341-85B3-9B3B98F516FA}"/>
              </a:ext>
            </a:extLst>
          </p:cNvPr>
          <p:cNvSpPr/>
          <p:nvPr/>
        </p:nvSpPr>
        <p:spPr>
          <a:xfrm rot="5400000">
            <a:off x="6749348" y="3498169"/>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71" name="Hexagon 70">
            <a:extLst>
              <a:ext uri="{FF2B5EF4-FFF2-40B4-BE49-F238E27FC236}">
                <a16:creationId xmlns:a16="http://schemas.microsoft.com/office/drawing/2014/main" id="{414E23A5-CAD9-0F4C-A2C7-300597FEB58E}"/>
              </a:ext>
            </a:extLst>
          </p:cNvPr>
          <p:cNvSpPr/>
          <p:nvPr/>
        </p:nvSpPr>
        <p:spPr>
          <a:xfrm rot="5400000">
            <a:off x="6632224" y="3482288"/>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Receive Details</a:t>
            </a:r>
          </a:p>
        </p:txBody>
      </p:sp>
      <p:sp>
        <p:nvSpPr>
          <p:cNvPr id="118" name="Hexagon 117">
            <a:extLst>
              <a:ext uri="{FF2B5EF4-FFF2-40B4-BE49-F238E27FC236}">
                <a16:creationId xmlns:a16="http://schemas.microsoft.com/office/drawing/2014/main" id="{E8A5F192-86F4-024F-B788-43D1C2FAB822}"/>
              </a:ext>
            </a:extLst>
          </p:cNvPr>
          <p:cNvSpPr/>
          <p:nvPr/>
        </p:nvSpPr>
        <p:spPr>
          <a:xfrm rot="5400000">
            <a:off x="8232794" y="350548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19" name="Hexagon 118">
            <a:extLst>
              <a:ext uri="{FF2B5EF4-FFF2-40B4-BE49-F238E27FC236}">
                <a16:creationId xmlns:a16="http://schemas.microsoft.com/office/drawing/2014/main" id="{FE02F20B-484A-CC45-9B99-B6EA204765B0}"/>
              </a:ext>
            </a:extLst>
          </p:cNvPr>
          <p:cNvSpPr/>
          <p:nvPr/>
        </p:nvSpPr>
        <p:spPr>
          <a:xfrm rot="5400000">
            <a:off x="8117293" y="3489602"/>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20" name="Hexagon 119">
            <a:extLst>
              <a:ext uri="{FF2B5EF4-FFF2-40B4-BE49-F238E27FC236}">
                <a16:creationId xmlns:a16="http://schemas.microsoft.com/office/drawing/2014/main" id="{8E5FE915-1147-9447-9034-934D413E20DC}"/>
              </a:ext>
            </a:extLst>
          </p:cNvPr>
          <p:cNvSpPr/>
          <p:nvPr/>
        </p:nvSpPr>
        <p:spPr>
          <a:xfrm rot="5400000">
            <a:off x="8000169" y="3473721"/>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Credit Check</a:t>
            </a:r>
          </a:p>
        </p:txBody>
      </p:sp>
      <p:sp>
        <p:nvSpPr>
          <p:cNvPr id="121" name="Lightning Bolt 120">
            <a:extLst>
              <a:ext uri="{FF2B5EF4-FFF2-40B4-BE49-F238E27FC236}">
                <a16:creationId xmlns:a16="http://schemas.microsoft.com/office/drawing/2014/main" id="{B941B75D-9BCB-AC41-98AC-68A569E8E444}"/>
              </a:ext>
            </a:extLst>
          </p:cNvPr>
          <p:cNvSpPr/>
          <p:nvPr/>
        </p:nvSpPr>
        <p:spPr>
          <a:xfrm rot="783184">
            <a:off x="8986246" y="5772088"/>
            <a:ext cx="880434" cy="450937"/>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TextBox 121">
            <a:extLst>
              <a:ext uri="{FF2B5EF4-FFF2-40B4-BE49-F238E27FC236}">
                <a16:creationId xmlns:a16="http://schemas.microsoft.com/office/drawing/2014/main" id="{98C4E285-13BE-A248-BE76-C52D1523E4D1}"/>
              </a:ext>
            </a:extLst>
          </p:cNvPr>
          <p:cNvSpPr txBox="1"/>
          <p:nvPr/>
        </p:nvSpPr>
        <p:spPr>
          <a:xfrm>
            <a:off x="8592820" y="6126865"/>
            <a:ext cx="985991" cy="461665"/>
          </a:xfrm>
          <a:prstGeom prst="rect">
            <a:avLst/>
          </a:prstGeom>
          <a:noFill/>
        </p:spPr>
        <p:txBody>
          <a:bodyPr wrap="square" rtlCol="0">
            <a:spAutoFit/>
          </a:bodyPr>
          <a:lstStyle/>
          <a:p>
            <a:r>
              <a:rPr lang="en-GB" sz="1200" dirty="0">
                <a:solidFill>
                  <a:schemeClr val="accent4">
                    <a:lumMod val="50000"/>
                  </a:schemeClr>
                </a:solidFill>
              </a:rPr>
              <a:t>Credit Check </a:t>
            </a:r>
          </a:p>
          <a:p>
            <a:r>
              <a:rPr lang="en-GB" sz="1200" dirty="0">
                <a:solidFill>
                  <a:schemeClr val="accent4">
                    <a:lumMod val="50000"/>
                  </a:schemeClr>
                </a:solidFill>
              </a:rPr>
              <a:t>Success</a:t>
            </a:r>
          </a:p>
        </p:txBody>
      </p:sp>
      <p:cxnSp>
        <p:nvCxnSpPr>
          <p:cNvPr id="123" name="Curved Connector 122">
            <a:extLst>
              <a:ext uri="{FF2B5EF4-FFF2-40B4-BE49-F238E27FC236}">
                <a16:creationId xmlns:a16="http://schemas.microsoft.com/office/drawing/2014/main" id="{027EDA02-9149-C84A-8D9C-078A4928A065}"/>
              </a:ext>
            </a:extLst>
          </p:cNvPr>
          <p:cNvCxnSpPr>
            <a:cxnSpLocks/>
            <a:stCxn id="118" idx="0"/>
            <a:endCxn id="121" idx="3"/>
          </p:cNvCxnSpPr>
          <p:nvPr/>
        </p:nvCxnSpPr>
        <p:spPr>
          <a:xfrm rot="16200000" flipH="1">
            <a:off x="8155583" y="4853803"/>
            <a:ext cx="1716812" cy="723562"/>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Lightning Bolt 128">
            <a:extLst>
              <a:ext uri="{FF2B5EF4-FFF2-40B4-BE49-F238E27FC236}">
                <a16:creationId xmlns:a16="http://schemas.microsoft.com/office/drawing/2014/main" id="{FB0ED0A0-32F2-3942-B9E7-EFFDB651953E}"/>
              </a:ext>
            </a:extLst>
          </p:cNvPr>
          <p:cNvSpPr/>
          <p:nvPr/>
        </p:nvSpPr>
        <p:spPr>
          <a:xfrm rot="783184">
            <a:off x="10719494" y="5778438"/>
            <a:ext cx="880434" cy="450937"/>
          </a:xfrm>
          <a:prstGeom prst="lightningBol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urved Connector 129">
            <a:extLst>
              <a:ext uri="{FF2B5EF4-FFF2-40B4-BE49-F238E27FC236}">
                <a16:creationId xmlns:a16="http://schemas.microsoft.com/office/drawing/2014/main" id="{12D5D513-6A03-2348-B321-1EDEC56D2A90}"/>
              </a:ext>
            </a:extLst>
          </p:cNvPr>
          <p:cNvCxnSpPr>
            <a:cxnSpLocks/>
            <a:stCxn id="118" idx="0"/>
            <a:endCxn id="129" idx="3"/>
          </p:cNvCxnSpPr>
          <p:nvPr/>
        </p:nvCxnSpPr>
        <p:spPr>
          <a:xfrm rot="16200000" flipH="1">
            <a:off x="9019032" y="3990354"/>
            <a:ext cx="1723162" cy="2456810"/>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53D86A0-D6F6-A94D-A4BF-1BE19BFAA638}"/>
              </a:ext>
            </a:extLst>
          </p:cNvPr>
          <p:cNvSpPr txBox="1"/>
          <p:nvPr/>
        </p:nvSpPr>
        <p:spPr>
          <a:xfrm>
            <a:off x="10434527" y="6178718"/>
            <a:ext cx="985991" cy="461665"/>
          </a:xfrm>
          <a:prstGeom prst="rect">
            <a:avLst/>
          </a:prstGeom>
          <a:noFill/>
        </p:spPr>
        <p:txBody>
          <a:bodyPr wrap="square" rtlCol="0">
            <a:spAutoFit/>
          </a:bodyPr>
          <a:lstStyle/>
          <a:p>
            <a:r>
              <a:rPr lang="en-GB" sz="1200" dirty="0">
                <a:solidFill>
                  <a:schemeClr val="accent4">
                    <a:lumMod val="50000"/>
                  </a:schemeClr>
                </a:solidFill>
              </a:rPr>
              <a:t>Credit Check </a:t>
            </a:r>
          </a:p>
          <a:p>
            <a:r>
              <a:rPr lang="en-GB" sz="1200" dirty="0">
                <a:solidFill>
                  <a:schemeClr val="accent4">
                    <a:lumMod val="50000"/>
                  </a:schemeClr>
                </a:solidFill>
              </a:rPr>
              <a:t>Failed</a:t>
            </a:r>
          </a:p>
        </p:txBody>
      </p:sp>
      <p:cxnSp>
        <p:nvCxnSpPr>
          <p:cNvPr id="136" name="Curved Connector 135">
            <a:extLst>
              <a:ext uri="{FF2B5EF4-FFF2-40B4-BE49-F238E27FC236}">
                <a16:creationId xmlns:a16="http://schemas.microsoft.com/office/drawing/2014/main" id="{876F711B-B9D8-4243-A805-26D3C4DDB240}"/>
              </a:ext>
            </a:extLst>
          </p:cNvPr>
          <p:cNvCxnSpPr>
            <a:cxnSpLocks/>
            <a:stCxn id="121" idx="5"/>
            <a:endCxn id="152" idx="0"/>
          </p:cNvCxnSpPr>
          <p:nvPr/>
        </p:nvCxnSpPr>
        <p:spPr>
          <a:xfrm flipV="1">
            <a:off x="9650162" y="4321666"/>
            <a:ext cx="86542" cy="1753621"/>
          </a:xfrm>
          <a:prstGeom prst="curvedConnector4">
            <a:avLst>
              <a:gd name="adj1" fmla="val 264149"/>
              <a:gd name="adj2" fmla="val 5827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FF695CA0-EEA0-8042-8894-C4F6068749CA}"/>
              </a:ext>
            </a:extLst>
          </p:cNvPr>
          <p:cNvCxnSpPr>
            <a:cxnSpLocks/>
            <a:stCxn id="129" idx="5"/>
            <a:endCxn id="161" idx="0"/>
          </p:cNvCxnSpPr>
          <p:nvPr/>
        </p:nvCxnSpPr>
        <p:spPr>
          <a:xfrm flipH="1" flipV="1">
            <a:off x="11077468" y="4341297"/>
            <a:ext cx="305942" cy="1740340"/>
          </a:xfrm>
          <a:prstGeom prst="curvedConnector4">
            <a:avLst>
              <a:gd name="adj1" fmla="val -74720"/>
              <a:gd name="adj2" fmla="val 5834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a:extLst>
              <a:ext uri="{FF2B5EF4-FFF2-40B4-BE49-F238E27FC236}">
                <a16:creationId xmlns:a16="http://schemas.microsoft.com/office/drawing/2014/main" id="{0176C489-1EFC-A944-8F9D-807D2D23B0AA}"/>
              </a:ext>
            </a:extLst>
          </p:cNvPr>
          <p:cNvCxnSpPr>
            <a:cxnSpLocks/>
            <a:stCxn id="151" idx="0"/>
          </p:cNvCxnSpPr>
          <p:nvPr/>
        </p:nvCxnSpPr>
        <p:spPr>
          <a:xfrm rot="16200000" flipH="1">
            <a:off x="9568740" y="4622634"/>
            <a:ext cx="958146" cy="387971"/>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A2DC4FF9-5BA0-2948-944D-2933812DA2C9}"/>
              </a:ext>
            </a:extLst>
          </p:cNvPr>
          <p:cNvSpPr/>
          <p:nvPr/>
        </p:nvSpPr>
        <p:spPr>
          <a:xfrm rot="783184">
            <a:off x="9961368" y="5305587"/>
            <a:ext cx="464567" cy="237940"/>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Lightning Bolt 147">
            <a:extLst>
              <a:ext uri="{FF2B5EF4-FFF2-40B4-BE49-F238E27FC236}">
                <a16:creationId xmlns:a16="http://schemas.microsoft.com/office/drawing/2014/main" id="{266A63D1-9757-FC49-9226-8C3E60556897}"/>
              </a:ext>
            </a:extLst>
          </p:cNvPr>
          <p:cNvSpPr/>
          <p:nvPr/>
        </p:nvSpPr>
        <p:spPr>
          <a:xfrm rot="783184">
            <a:off x="10247644" y="5314238"/>
            <a:ext cx="464567" cy="237940"/>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Hexagon 149">
            <a:extLst>
              <a:ext uri="{FF2B5EF4-FFF2-40B4-BE49-F238E27FC236}">
                <a16:creationId xmlns:a16="http://schemas.microsoft.com/office/drawing/2014/main" id="{60129A23-82E8-284E-B7B6-260636CBA3C7}"/>
              </a:ext>
            </a:extLst>
          </p:cNvPr>
          <p:cNvSpPr/>
          <p:nvPr/>
        </p:nvSpPr>
        <p:spPr>
          <a:xfrm rot="5400000">
            <a:off x="9549915" y="350173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51" name="Hexagon 150">
            <a:extLst>
              <a:ext uri="{FF2B5EF4-FFF2-40B4-BE49-F238E27FC236}">
                <a16:creationId xmlns:a16="http://schemas.microsoft.com/office/drawing/2014/main" id="{F0CEAB18-6F93-2742-BD83-6B440A2495D1}"/>
              </a:ext>
            </a:extLst>
          </p:cNvPr>
          <p:cNvSpPr/>
          <p:nvPr/>
        </p:nvSpPr>
        <p:spPr>
          <a:xfrm rot="5400000">
            <a:off x="9434414" y="3485852"/>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52" name="Hexagon 151">
            <a:extLst>
              <a:ext uri="{FF2B5EF4-FFF2-40B4-BE49-F238E27FC236}">
                <a16:creationId xmlns:a16="http://schemas.microsoft.com/office/drawing/2014/main" id="{D7B117C0-458C-4F4B-A65B-BB8C3B3C95C9}"/>
              </a:ext>
            </a:extLst>
          </p:cNvPr>
          <p:cNvSpPr/>
          <p:nvPr/>
        </p:nvSpPr>
        <p:spPr>
          <a:xfrm rot="5400000">
            <a:off x="9317290" y="3469971"/>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Process</a:t>
            </a:r>
          </a:p>
          <a:p>
            <a:pPr algn="ctr"/>
            <a:r>
              <a:rPr lang="en-GB" sz="1300" dirty="0">
                <a:solidFill>
                  <a:schemeClr val="accent6">
                    <a:lumMod val="50000"/>
                  </a:schemeClr>
                </a:solidFill>
              </a:rPr>
              <a:t>Credit</a:t>
            </a:r>
          </a:p>
        </p:txBody>
      </p:sp>
      <p:sp>
        <p:nvSpPr>
          <p:cNvPr id="159" name="Hexagon 158">
            <a:extLst>
              <a:ext uri="{FF2B5EF4-FFF2-40B4-BE49-F238E27FC236}">
                <a16:creationId xmlns:a16="http://schemas.microsoft.com/office/drawing/2014/main" id="{59F6C260-3C20-6447-BBED-53389C4083D0}"/>
              </a:ext>
            </a:extLst>
          </p:cNvPr>
          <p:cNvSpPr/>
          <p:nvPr/>
        </p:nvSpPr>
        <p:spPr>
          <a:xfrm rot="5400000">
            <a:off x="10890679" y="3521364"/>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60" name="Hexagon 159">
            <a:extLst>
              <a:ext uri="{FF2B5EF4-FFF2-40B4-BE49-F238E27FC236}">
                <a16:creationId xmlns:a16="http://schemas.microsoft.com/office/drawing/2014/main" id="{F27E1E77-5D98-954E-AB08-BB4639EC59EE}"/>
              </a:ext>
            </a:extLst>
          </p:cNvPr>
          <p:cNvSpPr/>
          <p:nvPr/>
        </p:nvSpPr>
        <p:spPr>
          <a:xfrm rot="5400000">
            <a:off x="10775178" y="350548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61" name="Hexagon 160">
            <a:extLst>
              <a:ext uri="{FF2B5EF4-FFF2-40B4-BE49-F238E27FC236}">
                <a16:creationId xmlns:a16="http://schemas.microsoft.com/office/drawing/2014/main" id="{B0C8CBEB-7EE0-5441-95BF-F17C502358B0}"/>
              </a:ext>
            </a:extLst>
          </p:cNvPr>
          <p:cNvSpPr/>
          <p:nvPr/>
        </p:nvSpPr>
        <p:spPr>
          <a:xfrm rot="5400000">
            <a:off x="10658054" y="348960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Process</a:t>
            </a:r>
          </a:p>
          <a:p>
            <a:pPr algn="ctr"/>
            <a:r>
              <a:rPr lang="en-GB" sz="1300" dirty="0">
                <a:solidFill>
                  <a:schemeClr val="accent6">
                    <a:lumMod val="50000"/>
                  </a:schemeClr>
                </a:solidFill>
              </a:rPr>
              <a:t>Credit</a:t>
            </a:r>
          </a:p>
        </p:txBody>
      </p:sp>
      <p:cxnSp>
        <p:nvCxnSpPr>
          <p:cNvPr id="163" name="Curved Connector 162">
            <a:extLst>
              <a:ext uri="{FF2B5EF4-FFF2-40B4-BE49-F238E27FC236}">
                <a16:creationId xmlns:a16="http://schemas.microsoft.com/office/drawing/2014/main" id="{D4991281-8122-CC44-A7CA-C78F102CF37A}"/>
              </a:ext>
            </a:extLst>
          </p:cNvPr>
          <p:cNvCxnSpPr>
            <a:cxnSpLocks/>
            <a:stCxn id="121" idx="5"/>
            <a:endCxn id="161" idx="0"/>
          </p:cNvCxnSpPr>
          <p:nvPr/>
        </p:nvCxnSpPr>
        <p:spPr>
          <a:xfrm flipV="1">
            <a:off x="9650162" y="4341297"/>
            <a:ext cx="1427306" cy="1733990"/>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7D33E1-2CBB-7A40-81E4-1AE1F55809AA}"/>
              </a:ext>
            </a:extLst>
          </p:cNvPr>
          <p:cNvSpPr/>
          <p:nvPr/>
        </p:nvSpPr>
        <p:spPr>
          <a:xfrm>
            <a:off x="6432377" y="2140504"/>
            <a:ext cx="5538254" cy="575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rgbClr val="C00000"/>
                </a:solidFill>
              </a:rPr>
              <a:t>API Gateway</a:t>
            </a:r>
          </a:p>
        </p:txBody>
      </p:sp>
      <p:sp>
        <p:nvSpPr>
          <p:cNvPr id="167" name="Rounded Rectangle 166">
            <a:extLst>
              <a:ext uri="{FF2B5EF4-FFF2-40B4-BE49-F238E27FC236}">
                <a16:creationId xmlns:a16="http://schemas.microsoft.com/office/drawing/2014/main" id="{11D50426-ABAB-7F48-BA82-1E510DD93ECF}"/>
              </a:ext>
            </a:extLst>
          </p:cNvPr>
          <p:cNvSpPr/>
          <p:nvPr/>
        </p:nvSpPr>
        <p:spPr>
          <a:xfrm>
            <a:off x="8015686" y="1239381"/>
            <a:ext cx="2418841" cy="4706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Store Web App</a:t>
            </a:r>
          </a:p>
        </p:txBody>
      </p:sp>
      <p:cxnSp>
        <p:nvCxnSpPr>
          <p:cNvPr id="168" name="Curved Connector 167">
            <a:extLst>
              <a:ext uri="{FF2B5EF4-FFF2-40B4-BE49-F238E27FC236}">
                <a16:creationId xmlns:a16="http://schemas.microsoft.com/office/drawing/2014/main" id="{DEB3DFAB-78AA-9845-9AE2-7FC76BE4F6D7}"/>
              </a:ext>
            </a:extLst>
          </p:cNvPr>
          <p:cNvCxnSpPr>
            <a:cxnSpLocks/>
            <a:stCxn id="167" idx="1"/>
            <a:endCxn id="71" idx="3"/>
          </p:cNvCxnSpPr>
          <p:nvPr/>
        </p:nvCxnSpPr>
        <p:spPr>
          <a:xfrm rot="10800000" flipV="1">
            <a:off x="7051638" y="1474719"/>
            <a:ext cx="964048" cy="2020435"/>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38DED82-D90C-924A-942F-0A70E2368D53}"/>
              </a:ext>
            </a:extLst>
          </p:cNvPr>
          <p:cNvSpPr txBox="1"/>
          <p:nvPr/>
        </p:nvSpPr>
        <p:spPr>
          <a:xfrm>
            <a:off x="6979494" y="1364586"/>
            <a:ext cx="801823" cy="253916"/>
          </a:xfrm>
          <a:prstGeom prst="rect">
            <a:avLst/>
          </a:prstGeom>
          <a:noFill/>
        </p:spPr>
        <p:txBody>
          <a:bodyPr wrap="square" rtlCol="0">
            <a:spAutoFit/>
          </a:bodyPr>
          <a:lstStyle/>
          <a:p>
            <a:r>
              <a:rPr lang="en-GB" sz="1050" dirty="0"/>
              <a:t>HTTP/JSON</a:t>
            </a:r>
          </a:p>
        </p:txBody>
      </p:sp>
      <p:cxnSp>
        <p:nvCxnSpPr>
          <p:cNvPr id="172" name="Curved Connector 171">
            <a:extLst>
              <a:ext uri="{FF2B5EF4-FFF2-40B4-BE49-F238E27FC236}">
                <a16:creationId xmlns:a16="http://schemas.microsoft.com/office/drawing/2014/main" id="{CA1F19EF-86F2-AF42-AA58-67197B20E250}"/>
              </a:ext>
            </a:extLst>
          </p:cNvPr>
          <p:cNvCxnSpPr>
            <a:cxnSpLocks/>
            <a:stCxn id="71" idx="3"/>
          </p:cNvCxnSpPr>
          <p:nvPr/>
        </p:nvCxnSpPr>
        <p:spPr>
          <a:xfrm rot="5400000" flipH="1" flipV="1">
            <a:off x="6798201" y="1963498"/>
            <a:ext cx="1785094" cy="1278220"/>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2CBF81DD-73B3-F641-BF7D-167A76FF1B19}"/>
              </a:ext>
            </a:extLst>
          </p:cNvPr>
          <p:cNvSpPr txBox="1"/>
          <p:nvPr/>
        </p:nvSpPr>
        <p:spPr>
          <a:xfrm>
            <a:off x="7645586" y="1702747"/>
            <a:ext cx="705642" cy="415498"/>
          </a:xfrm>
          <a:prstGeom prst="rect">
            <a:avLst/>
          </a:prstGeom>
          <a:noFill/>
        </p:spPr>
        <p:txBody>
          <a:bodyPr wrap="none" rtlCol="0">
            <a:spAutoFit/>
          </a:bodyPr>
          <a:lstStyle/>
          <a:p>
            <a:r>
              <a:rPr lang="en-GB" sz="1050" dirty="0"/>
              <a:t>HTTP 202</a:t>
            </a:r>
          </a:p>
          <a:p>
            <a:r>
              <a:rPr lang="en-GB" sz="1050" dirty="0"/>
              <a:t>Accepted</a:t>
            </a:r>
          </a:p>
        </p:txBody>
      </p:sp>
      <p:cxnSp>
        <p:nvCxnSpPr>
          <p:cNvPr id="180" name="Curved Connector 179">
            <a:extLst>
              <a:ext uri="{FF2B5EF4-FFF2-40B4-BE49-F238E27FC236}">
                <a16:creationId xmlns:a16="http://schemas.microsoft.com/office/drawing/2014/main" id="{DD30309C-C65F-A145-BC3F-EDDDA72EB46A}"/>
              </a:ext>
            </a:extLst>
          </p:cNvPr>
          <p:cNvCxnSpPr>
            <a:cxnSpLocks/>
            <a:stCxn id="161" idx="3"/>
            <a:endCxn id="167" idx="3"/>
          </p:cNvCxnSpPr>
          <p:nvPr/>
        </p:nvCxnSpPr>
        <p:spPr>
          <a:xfrm rot="16200000" flipV="1">
            <a:off x="9742124" y="2167124"/>
            <a:ext cx="2027749" cy="642941"/>
          </a:xfrm>
          <a:prstGeom prst="curvedConnector2">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692E0AAD-8435-C74A-81B9-8741B79E4EED}"/>
              </a:ext>
            </a:extLst>
          </p:cNvPr>
          <p:cNvSpPr txBox="1"/>
          <p:nvPr/>
        </p:nvSpPr>
        <p:spPr>
          <a:xfrm>
            <a:off x="10858485" y="1362631"/>
            <a:ext cx="969053" cy="738664"/>
          </a:xfrm>
          <a:prstGeom prst="rect">
            <a:avLst/>
          </a:prstGeom>
          <a:noFill/>
        </p:spPr>
        <p:txBody>
          <a:bodyPr wrap="square" rtlCol="0">
            <a:spAutoFit/>
          </a:bodyPr>
          <a:lstStyle/>
          <a:p>
            <a:r>
              <a:rPr lang="en-GB" sz="1050" dirty="0"/>
              <a:t>Outcome</a:t>
            </a:r>
          </a:p>
          <a:p>
            <a:r>
              <a:rPr lang="en-GB" sz="1050" dirty="0"/>
              <a:t>(</a:t>
            </a:r>
            <a:r>
              <a:rPr lang="en-GB" sz="1050" dirty="0" err="1"/>
              <a:t>Websocket</a:t>
            </a:r>
            <a:r>
              <a:rPr lang="en-GB" sz="1050" dirty="0"/>
              <a:t>, pushNot or Pull) </a:t>
            </a:r>
          </a:p>
        </p:txBody>
      </p:sp>
      <p:cxnSp>
        <p:nvCxnSpPr>
          <p:cNvPr id="185" name="Straight Connector 184">
            <a:extLst>
              <a:ext uri="{FF2B5EF4-FFF2-40B4-BE49-F238E27FC236}">
                <a16:creationId xmlns:a16="http://schemas.microsoft.com/office/drawing/2014/main" id="{21947CCB-CBCB-DD47-AD98-E922F0CD5C43}"/>
              </a:ext>
            </a:extLst>
          </p:cNvPr>
          <p:cNvCxnSpPr/>
          <p:nvPr/>
        </p:nvCxnSpPr>
        <p:spPr>
          <a:xfrm>
            <a:off x="6074230" y="431075"/>
            <a:ext cx="0" cy="624849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34F75C85-1ED9-2544-A2D7-4E57EBA87009}"/>
              </a:ext>
            </a:extLst>
          </p:cNvPr>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15014233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ABCA86C-4CA2-F740-8E9E-6553AEF7CDF8}"/>
              </a:ext>
            </a:extLst>
          </p:cNvPr>
          <p:cNvGrpSpPr/>
          <p:nvPr/>
        </p:nvGrpSpPr>
        <p:grpSpPr>
          <a:xfrm>
            <a:off x="182158" y="751915"/>
            <a:ext cx="6904148" cy="4912455"/>
            <a:chOff x="182158" y="751915"/>
            <a:chExt cx="6904148" cy="4912455"/>
          </a:xfrm>
        </p:grpSpPr>
        <p:sp>
          <p:nvSpPr>
            <p:cNvPr id="79" name="Cloud 78">
              <a:extLst>
                <a:ext uri="{FF2B5EF4-FFF2-40B4-BE49-F238E27FC236}">
                  <a16:creationId xmlns:a16="http://schemas.microsoft.com/office/drawing/2014/main" id="{6F6B7E22-FCEE-334C-ACD2-F05B0FB2F537}"/>
                </a:ext>
              </a:extLst>
            </p:cNvPr>
            <p:cNvSpPr/>
            <p:nvPr/>
          </p:nvSpPr>
          <p:spPr>
            <a:xfrm>
              <a:off x="4917986" y="1747462"/>
              <a:ext cx="2168320" cy="2914619"/>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Cloud 77">
              <a:extLst>
                <a:ext uri="{FF2B5EF4-FFF2-40B4-BE49-F238E27FC236}">
                  <a16:creationId xmlns:a16="http://schemas.microsoft.com/office/drawing/2014/main" id="{8058C154-3DFA-9E48-A489-17C63F7EA2C5}"/>
                </a:ext>
              </a:extLst>
            </p:cNvPr>
            <p:cNvSpPr/>
            <p:nvPr/>
          </p:nvSpPr>
          <p:spPr>
            <a:xfrm>
              <a:off x="182158" y="1378142"/>
              <a:ext cx="2168320" cy="2914619"/>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ounded Rectangle 9">
              <a:extLst>
                <a:ext uri="{FF2B5EF4-FFF2-40B4-BE49-F238E27FC236}">
                  <a16:creationId xmlns:a16="http://schemas.microsoft.com/office/drawing/2014/main" id="{0E99F506-8FB3-014B-8947-F2CE4EB28C6D}"/>
                </a:ext>
              </a:extLst>
            </p:cNvPr>
            <p:cNvSpPr/>
            <p:nvPr/>
          </p:nvSpPr>
          <p:spPr>
            <a:xfrm>
              <a:off x="706411" y="751915"/>
              <a:ext cx="6164932" cy="4912455"/>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2000" b="1" dirty="0">
                  <a:solidFill>
                    <a:srgbClr val="C00000"/>
                  </a:solidFill>
                </a:rPr>
                <a:t>Oracle </a:t>
              </a:r>
            </a:p>
            <a:p>
              <a:r>
                <a:rPr lang="en-GB" sz="2000" b="1" dirty="0">
                  <a:solidFill>
                    <a:srgbClr val="C00000"/>
                  </a:solidFill>
                </a:rPr>
                <a:t>Kubernetes</a:t>
              </a:r>
            </a:p>
            <a:p>
              <a:r>
                <a:rPr lang="en-GB" sz="2000" b="1" dirty="0">
                  <a:solidFill>
                    <a:srgbClr val="C00000"/>
                  </a:solidFill>
                </a:rPr>
                <a:t>Engine (OKE)</a:t>
              </a:r>
            </a:p>
          </p:txBody>
        </p:sp>
      </p:grpSp>
      <p:grpSp>
        <p:nvGrpSpPr>
          <p:cNvPr id="108" name="Group 107">
            <a:extLst>
              <a:ext uri="{FF2B5EF4-FFF2-40B4-BE49-F238E27FC236}">
                <a16:creationId xmlns:a16="http://schemas.microsoft.com/office/drawing/2014/main" id="{F6C3D736-CDDF-1947-B868-0E66BEB49E9E}"/>
              </a:ext>
            </a:extLst>
          </p:cNvPr>
          <p:cNvGrpSpPr/>
          <p:nvPr/>
        </p:nvGrpSpPr>
        <p:grpSpPr>
          <a:xfrm>
            <a:off x="3202579" y="3061678"/>
            <a:ext cx="1450085" cy="1288848"/>
            <a:chOff x="1040034" y="3103188"/>
            <a:chExt cx="1450085" cy="1288848"/>
          </a:xfrm>
        </p:grpSpPr>
        <p:sp>
          <p:nvSpPr>
            <p:cNvPr id="109" name="Cube 108">
              <a:extLst>
                <a:ext uri="{FF2B5EF4-FFF2-40B4-BE49-F238E27FC236}">
                  <a16:creationId xmlns:a16="http://schemas.microsoft.com/office/drawing/2014/main" id="{8A0FD894-5D1B-C74F-96EF-460B634D7FE9}"/>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sp>
          <p:nvSpPr>
            <p:cNvPr id="110" name="Cube 109">
              <a:extLst>
                <a:ext uri="{FF2B5EF4-FFF2-40B4-BE49-F238E27FC236}">
                  <a16:creationId xmlns:a16="http://schemas.microsoft.com/office/drawing/2014/main" id="{29217C42-8290-0C4E-99D4-92A99B22314E}"/>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grpSp>
      <p:grpSp>
        <p:nvGrpSpPr>
          <p:cNvPr id="115" name="Group 114">
            <a:extLst>
              <a:ext uri="{FF2B5EF4-FFF2-40B4-BE49-F238E27FC236}">
                <a16:creationId xmlns:a16="http://schemas.microsoft.com/office/drawing/2014/main" id="{ED8AA922-D439-A64E-B160-D6A1D95F8934}"/>
              </a:ext>
            </a:extLst>
          </p:cNvPr>
          <p:cNvGrpSpPr/>
          <p:nvPr/>
        </p:nvGrpSpPr>
        <p:grpSpPr>
          <a:xfrm>
            <a:off x="5352270" y="3061678"/>
            <a:ext cx="1450085" cy="1288848"/>
            <a:chOff x="1040034" y="3103188"/>
            <a:chExt cx="1450085" cy="1288848"/>
          </a:xfrm>
        </p:grpSpPr>
        <p:sp>
          <p:nvSpPr>
            <p:cNvPr id="116" name="Cube 115">
              <a:extLst>
                <a:ext uri="{FF2B5EF4-FFF2-40B4-BE49-F238E27FC236}">
                  <a16:creationId xmlns:a16="http://schemas.microsoft.com/office/drawing/2014/main" id="{5A5837D9-AE9C-3243-AE21-B28D749313B8}"/>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sp>
          <p:nvSpPr>
            <p:cNvPr id="117" name="Cube 116">
              <a:extLst>
                <a:ext uri="{FF2B5EF4-FFF2-40B4-BE49-F238E27FC236}">
                  <a16:creationId xmlns:a16="http://schemas.microsoft.com/office/drawing/2014/main" id="{AC58A170-591B-1048-A753-66AA2BBCCC0C}"/>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grpSp>
      <p:grpSp>
        <p:nvGrpSpPr>
          <p:cNvPr id="11" name="Group 10">
            <a:extLst>
              <a:ext uri="{FF2B5EF4-FFF2-40B4-BE49-F238E27FC236}">
                <a16:creationId xmlns:a16="http://schemas.microsoft.com/office/drawing/2014/main" id="{568444DF-B969-8F44-8B92-11AD7FB52315}"/>
              </a:ext>
            </a:extLst>
          </p:cNvPr>
          <p:cNvGrpSpPr/>
          <p:nvPr/>
        </p:nvGrpSpPr>
        <p:grpSpPr>
          <a:xfrm>
            <a:off x="1040034" y="3061678"/>
            <a:ext cx="1450085" cy="1288848"/>
            <a:chOff x="1040034" y="3103188"/>
            <a:chExt cx="1450085" cy="1288848"/>
          </a:xfrm>
        </p:grpSpPr>
        <p:sp>
          <p:nvSpPr>
            <p:cNvPr id="94" name="Cube 93">
              <a:extLst>
                <a:ext uri="{FF2B5EF4-FFF2-40B4-BE49-F238E27FC236}">
                  <a16:creationId xmlns:a16="http://schemas.microsoft.com/office/drawing/2014/main" id="{1E8D808F-558C-4B41-A860-FDED92BF1A45}"/>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sp>
          <p:nvSpPr>
            <p:cNvPr id="96" name="Cube 95">
              <a:extLst>
                <a:ext uri="{FF2B5EF4-FFF2-40B4-BE49-F238E27FC236}">
                  <a16:creationId xmlns:a16="http://schemas.microsoft.com/office/drawing/2014/main" id="{16C5257C-2DC2-2A44-A358-85D2F27AE2C4}"/>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endParaRPr lang="en-GB" sz="900" dirty="0">
                <a:solidFill>
                  <a:schemeClr val="accent1">
                    <a:lumMod val="60000"/>
                    <a:lumOff val="40000"/>
                  </a:schemeClr>
                </a:solidFill>
              </a:endParaRPr>
            </a:p>
          </p:txBody>
        </p:sp>
      </p:grpSp>
      <p:sp>
        <p:nvSpPr>
          <p:cNvPr id="88" name="Cube 87">
            <a:extLst>
              <a:ext uri="{FF2B5EF4-FFF2-40B4-BE49-F238E27FC236}">
                <a16:creationId xmlns:a16="http://schemas.microsoft.com/office/drawing/2014/main" id="{73BDB5F2-097B-0C48-AFA8-45EFF5F046B8}"/>
              </a:ext>
            </a:extLst>
          </p:cNvPr>
          <p:cNvSpPr/>
          <p:nvPr/>
        </p:nvSpPr>
        <p:spPr>
          <a:xfrm>
            <a:off x="3774652" y="1105246"/>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pPr algn="r"/>
            <a:r>
              <a:rPr lang="en-GB" sz="900" dirty="0">
                <a:solidFill>
                  <a:schemeClr val="accent1">
                    <a:lumMod val="50000"/>
                  </a:schemeClr>
                </a:solidFill>
              </a:rPr>
              <a:t>AD3</a:t>
            </a:r>
          </a:p>
        </p:txBody>
      </p:sp>
      <p:sp>
        <p:nvSpPr>
          <p:cNvPr id="89" name="Cube 88">
            <a:extLst>
              <a:ext uri="{FF2B5EF4-FFF2-40B4-BE49-F238E27FC236}">
                <a16:creationId xmlns:a16="http://schemas.microsoft.com/office/drawing/2014/main" id="{3D4FCC45-286D-104A-879C-12F8BF122124}"/>
              </a:ext>
            </a:extLst>
          </p:cNvPr>
          <p:cNvSpPr/>
          <p:nvPr/>
        </p:nvSpPr>
        <p:spPr>
          <a:xfrm>
            <a:off x="3453386" y="961807"/>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t"/>
          <a:lstStyle/>
          <a:p>
            <a:pPr algn="r"/>
            <a:r>
              <a:rPr lang="en-GB" sz="900" dirty="0">
                <a:solidFill>
                  <a:schemeClr val="accent1">
                    <a:lumMod val="50000"/>
                  </a:schemeClr>
                </a:solidFill>
              </a:rPr>
              <a:t>AD2</a:t>
            </a:r>
          </a:p>
        </p:txBody>
      </p:sp>
      <p:sp>
        <p:nvSpPr>
          <p:cNvPr id="76" name="Cube 75">
            <a:extLst>
              <a:ext uri="{FF2B5EF4-FFF2-40B4-BE49-F238E27FC236}">
                <a16:creationId xmlns:a16="http://schemas.microsoft.com/office/drawing/2014/main" id="{D92E43A8-996E-7B43-A6A8-B38AE2094143}"/>
              </a:ext>
            </a:extLst>
          </p:cNvPr>
          <p:cNvSpPr/>
          <p:nvPr/>
        </p:nvSpPr>
        <p:spPr>
          <a:xfrm>
            <a:off x="6970269" y="3000403"/>
            <a:ext cx="1537193" cy="285317"/>
          </a:xfrm>
          <a:prstGeom prst="cube">
            <a:avLst>
              <a:gd name="adj" fmla="val 53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dirty="0">
                <a:solidFill>
                  <a:schemeClr val="bg1"/>
                </a:solidFill>
              </a:rPr>
              <a:t>API Gateway</a:t>
            </a:r>
          </a:p>
        </p:txBody>
      </p:sp>
      <p:sp>
        <p:nvSpPr>
          <p:cNvPr id="75" name="Cube 74">
            <a:extLst>
              <a:ext uri="{FF2B5EF4-FFF2-40B4-BE49-F238E27FC236}">
                <a16:creationId xmlns:a16="http://schemas.microsoft.com/office/drawing/2014/main" id="{F266763D-FF6E-BE4F-B6D9-09779321F57A}"/>
              </a:ext>
            </a:extLst>
          </p:cNvPr>
          <p:cNvSpPr/>
          <p:nvPr/>
        </p:nvSpPr>
        <p:spPr>
          <a:xfrm>
            <a:off x="3047776" y="2206376"/>
            <a:ext cx="1320320" cy="285317"/>
          </a:xfrm>
          <a:prstGeom prst="cube">
            <a:avLst>
              <a:gd name="adj" fmla="val 53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400" dirty="0">
                <a:solidFill>
                  <a:schemeClr val="bg1"/>
                </a:solidFill>
              </a:rPr>
              <a:t>API Gateway</a:t>
            </a:r>
          </a:p>
        </p:txBody>
      </p:sp>
      <p:sp>
        <p:nvSpPr>
          <p:cNvPr id="70" name="Rectangle 69">
            <a:extLst>
              <a:ext uri="{FF2B5EF4-FFF2-40B4-BE49-F238E27FC236}">
                <a16:creationId xmlns:a16="http://schemas.microsoft.com/office/drawing/2014/main" id="{3F9F0F97-F7BC-C74E-B882-843564EC9458}"/>
              </a:ext>
            </a:extLst>
          </p:cNvPr>
          <p:cNvSpPr/>
          <p:nvPr/>
        </p:nvSpPr>
        <p:spPr>
          <a:xfrm>
            <a:off x="24514" y="0"/>
            <a:ext cx="3541932" cy="584775"/>
          </a:xfrm>
          <a:prstGeom prst="rect">
            <a:avLst/>
          </a:prstGeom>
        </p:spPr>
        <p:txBody>
          <a:bodyPr wrap="none">
            <a:spAutoFit/>
          </a:bodyPr>
          <a:lstStyle/>
          <a:p>
            <a:r>
              <a:rPr lang="en-US" sz="3200" dirty="0"/>
              <a:t>Orders Microservice</a:t>
            </a:r>
            <a:endParaRPr lang="en-GB" sz="3200" dirty="0"/>
          </a:p>
        </p:txBody>
      </p:sp>
      <p:sp>
        <p:nvSpPr>
          <p:cNvPr id="8" name="Rectangle 7">
            <a:extLst>
              <a:ext uri="{FF2B5EF4-FFF2-40B4-BE49-F238E27FC236}">
                <a16:creationId xmlns:a16="http://schemas.microsoft.com/office/drawing/2014/main" id="{1DD2FF19-48AD-0145-85F7-5BA91FCC2B63}"/>
              </a:ext>
            </a:extLst>
          </p:cNvPr>
          <p:cNvSpPr/>
          <p:nvPr/>
        </p:nvSpPr>
        <p:spPr>
          <a:xfrm>
            <a:off x="24514" y="428065"/>
            <a:ext cx="4188647" cy="307777"/>
          </a:xfrm>
          <a:prstGeom prst="rect">
            <a:avLst/>
          </a:prstGeom>
        </p:spPr>
        <p:txBody>
          <a:bodyPr wrap="none">
            <a:spAutoFit/>
          </a:bodyPr>
          <a:lstStyle/>
          <a:p>
            <a:r>
              <a:rPr lang="en-GB" sz="1400" dirty="0"/>
              <a:t>Based on </a:t>
            </a:r>
            <a:r>
              <a:rPr lang="en-GB" sz="1400" b="1" i="1" dirty="0"/>
              <a:t>ME</a:t>
            </a:r>
            <a:r>
              <a:rPr lang="en-GB" sz="1400" b="1" i="1" dirty="0">
                <a:solidFill>
                  <a:srgbClr val="C00000"/>
                </a:solidFill>
              </a:rPr>
              <a:t>O</a:t>
            </a:r>
            <a:r>
              <a:rPr lang="en-GB" sz="1400" b="1" i="1" dirty="0"/>
              <a:t>N</a:t>
            </a:r>
            <a:r>
              <a:rPr lang="en-GB" sz="1400" dirty="0"/>
              <a:t> (Mongo, Express, </a:t>
            </a:r>
            <a:r>
              <a:rPr lang="en-GB" sz="1400" b="1" i="1" dirty="0">
                <a:solidFill>
                  <a:srgbClr val="C00000"/>
                </a:solidFill>
              </a:rPr>
              <a:t>Oracle JET</a:t>
            </a:r>
            <a:r>
              <a:rPr lang="en-GB" sz="1400" dirty="0"/>
              <a:t>, Node.JS)</a:t>
            </a:r>
          </a:p>
        </p:txBody>
      </p:sp>
      <p:grpSp>
        <p:nvGrpSpPr>
          <p:cNvPr id="27" name="Group 26">
            <a:extLst>
              <a:ext uri="{FF2B5EF4-FFF2-40B4-BE49-F238E27FC236}">
                <a16:creationId xmlns:a16="http://schemas.microsoft.com/office/drawing/2014/main" id="{299301C1-4656-9B4A-A140-D8F38C047C18}"/>
              </a:ext>
            </a:extLst>
          </p:cNvPr>
          <p:cNvGrpSpPr/>
          <p:nvPr/>
        </p:nvGrpSpPr>
        <p:grpSpPr>
          <a:xfrm>
            <a:off x="1960016" y="5675543"/>
            <a:ext cx="3830628" cy="1203085"/>
            <a:chOff x="7806197" y="343649"/>
            <a:chExt cx="3830628" cy="1203085"/>
          </a:xfrm>
        </p:grpSpPr>
        <p:sp>
          <p:nvSpPr>
            <p:cNvPr id="104" name="Cloud 103">
              <a:extLst>
                <a:ext uri="{FF2B5EF4-FFF2-40B4-BE49-F238E27FC236}">
                  <a16:creationId xmlns:a16="http://schemas.microsoft.com/office/drawing/2014/main" id="{49818BFA-DEAF-0246-A02D-24D6636EFE67}"/>
                </a:ext>
              </a:extLst>
            </p:cNvPr>
            <p:cNvSpPr/>
            <p:nvPr/>
          </p:nvSpPr>
          <p:spPr>
            <a:xfrm>
              <a:off x="9933707" y="397526"/>
              <a:ext cx="1703118" cy="1149208"/>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loud 8">
              <a:extLst>
                <a:ext uri="{FF2B5EF4-FFF2-40B4-BE49-F238E27FC236}">
                  <a16:creationId xmlns:a16="http://schemas.microsoft.com/office/drawing/2014/main" id="{F229A9D4-D0EE-724E-A575-147BAD5FD657}"/>
                </a:ext>
              </a:extLst>
            </p:cNvPr>
            <p:cNvSpPr/>
            <p:nvPr/>
          </p:nvSpPr>
          <p:spPr>
            <a:xfrm>
              <a:off x="7806197" y="343649"/>
              <a:ext cx="2168320" cy="1149208"/>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7285512E-9CD5-D949-87F3-1A5C9BEB723B}"/>
                </a:ext>
              </a:extLst>
            </p:cNvPr>
            <p:cNvSpPr/>
            <p:nvPr/>
          </p:nvSpPr>
          <p:spPr>
            <a:xfrm>
              <a:off x="8329441" y="663958"/>
              <a:ext cx="2692562" cy="522943"/>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50000"/>
                    </a:schemeClr>
                  </a:solidFill>
                </a:rPr>
                <a:t>Event Hub CS</a:t>
              </a:r>
            </a:p>
          </p:txBody>
        </p:sp>
      </p:grpSp>
      <p:sp>
        <p:nvSpPr>
          <p:cNvPr id="95" name="Cube 94">
            <a:extLst>
              <a:ext uri="{FF2B5EF4-FFF2-40B4-BE49-F238E27FC236}">
                <a16:creationId xmlns:a16="http://schemas.microsoft.com/office/drawing/2014/main" id="{37C591F3-A0A5-664D-827C-D8979A53EA79}"/>
              </a:ext>
            </a:extLst>
          </p:cNvPr>
          <p:cNvSpPr/>
          <p:nvPr/>
        </p:nvSpPr>
        <p:spPr>
          <a:xfrm>
            <a:off x="3055219" y="4244014"/>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sp>
        <p:nvSpPr>
          <p:cNvPr id="2" name="Cube 1">
            <a:extLst>
              <a:ext uri="{FF2B5EF4-FFF2-40B4-BE49-F238E27FC236}">
                <a16:creationId xmlns:a16="http://schemas.microsoft.com/office/drawing/2014/main" id="{18056E81-5825-C145-9450-C94D55BCB7D7}"/>
              </a:ext>
            </a:extLst>
          </p:cNvPr>
          <p:cNvSpPr/>
          <p:nvPr/>
        </p:nvSpPr>
        <p:spPr>
          <a:xfrm>
            <a:off x="892247"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sp>
        <p:nvSpPr>
          <p:cNvPr id="72" name="Cube 71">
            <a:extLst>
              <a:ext uri="{FF2B5EF4-FFF2-40B4-BE49-F238E27FC236}">
                <a16:creationId xmlns:a16="http://schemas.microsoft.com/office/drawing/2014/main" id="{228254D5-75EF-284A-B291-C7FF2612C328}"/>
              </a:ext>
            </a:extLst>
          </p:cNvPr>
          <p:cNvSpPr/>
          <p:nvPr/>
        </p:nvSpPr>
        <p:spPr>
          <a:xfrm>
            <a:off x="3047776"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sp>
        <p:nvSpPr>
          <p:cNvPr id="73" name="Cube 72">
            <a:extLst>
              <a:ext uri="{FF2B5EF4-FFF2-40B4-BE49-F238E27FC236}">
                <a16:creationId xmlns:a16="http://schemas.microsoft.com/office/drawing/2014/main" id="{82E5DC3D-1364-BA4C-A9E8-1F9BD89C2867}"/>
              </a:ext>
            </a:extLst>
          </p:cNvPr>
          <p:cNvSpPr/>
          <p:nvPr/>
        </p:nvSpPr>
        <p:spPr>
          <a:xfrm>
            <a:off x="5203304"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grpSp>
        <p:nvGrpSpPr>
          <p:cNvPr id="4" name="Group 3">
            <a:extLst>
              <a:ext uri="{FF2B5EF4-FFF2-40B4-BE49-F238E27FC236}">
                <a16:creationId xmlns:a16="http://schemas.microsoft.com/office/drawing/2014/main" id="{A5938D20-61CC-D346-BB7C-734EE278E12A}"/>
              </a:ext>
            </a:extLst>
          </p:cNvPr>
          <p:cNvGrpSpPr/>
          <p:nvPr/>
        </p:nvGrpSpPr>
        <p:grpSpPr>
          <a:xfrm>
            <a:off x="1128924" y="3145756"/>
            <a:ext cx="839525" cy="691034"/>
            <a:chOff x="1293138" y="3261860"/>
            <a:chExt cx="1019077" cy="838828"/>
          </a:xfrm>
        </p:grpSpPr>
        <p:sp>
          <p:nvSpPr>
            <p:cNvPr id="81" name="Hexagon 80">
              <a:extLst>
                <a:ext uri="{FF2B5EF4-FFF2-40B4-BE49-F238E27FC236}">
                  <a16:creationId xmlns:a16="http://schemas.microsoft.com/office/drawing/2014/main" id="{71A833F5-AAF7-A646-BA41-AF6284D20C99}"/>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3" name="TextBox 2">
              <a:extLst>
                <a:ext uri="{FF2B5EF4-FFF2-40B4-BE49-F238E27FC236}">
                  <a16:creationId xmlns:a16="http://schemas.microsoft.com/office/drawing/2014/main" id="{38329D8C-0EF4-B947-8E4C-902DFB48BB2D}"/>
                </a:ext>
              </a:extLst>
            </p:cNvPr>
            <p:cNvSpPr txBox="1"/>
            <p:nvPr/>
          </p:nvSpPr>
          <p:spPr>
            <a:xfrm>
              <a:off x="1293138" y="3261860"/>
              <a:ext cx="1019077" cy="784564"/>
            </a:xfrm>
            <a:prstGeom prst="rect">
              <a:avLst/>
            </a:prstGeom>
            <a:noFill/>
          </p:spPr>
          <p:txBody>
            <a:bodyPr wrap="none" rtlCol="0">
              <a:spAutoFit/>
            </a:bodyPr>
            <a:lstStyle/>
            <a:p>
              <a:pPr algn="ctr"/>
              <a:r>
                <a:rPr lang="en-GB" sz="1200" dirty="0">
                  <a:solidFill>
                    <a:schemeClr val="accent6">
                      <a:lumMod val="50000"/>
                    </a:schemeClr>
                  </a:solidFill>
                </a:rPr>
                <a:t>Product</a:t>
              </a:r>
            </a:p>
            <a:p>
              <a:pPr algn="ctr"/>
              <a:r>
                <a:rPr lang="en-GB" sz="1200" dirty="0">
                  <a:solidFill>
                    <a:schemeClr val="accent6">
                      <a:lumMod val="50000"/>
                    </a:schemeClr>
                  </a:solidFill>
                </a:rPr>
                <a:t>Subscriber</a:t>
              </a:r>
            </a:p>
            <a:p>
              <a:pPr algn="ctr"/>
              <a:r>
                <a:rPr lang="en-GB" sz="1200" dirty="0">
                  <a:solidFill>
                    <a:schemeClr val="accent6">
                      <a:lumMod val="50000"/>
                    </a:schemeClr>
                  </a:solidFill>
                </a:rPr>
                <a:t>Service</a:t>
              </a:r>
            </a:p>
          </p:txBody>
        </p:sp>
      </p:grpSp>
      <p:grpSp>
        <p:nvGrpSpPr>
          <p:cNvPr id="82" name="Group 81">
            <a:extLst>
              <a:ext uri="{FF2B5EF4-FFF2-40B4-BE49-F238E27FC236}">
                <a16:creationId xmlns:a16="http://schemas.microsoft.com/office/drawing/2014/main" id="{EF27A528-0100-8249-AFBC-FEE04F2D9A2B}"/>
              </a:ext>
            </a:extLst>
          </p:cNvPr>
          <p:cNvGrpSpPr/>
          <p:nvPr/>
        </p:nvGrpSpPr>
        <p:grpSpPr>
          <a:xfrm>
            <a:off x="3348097" y="3154106"/>
            <a:ext cx="712234" cy="691034"/>
            <a:chOff x="1370395" y="3261860"/>
            <a:chExt cx="864562" cy="838828"/>
          </a:xfrm>
        </p:grpSpPr>
        <p:sp>
          <p:nvSpPr>
            <p:cNvPr id="83" name="Hexagon 82">
              <a:extLst>
                <a:ext uri="{FF2B5EF4-FFF2-40B4-BE49-F238E27FC236}">
                  <a16:creationId xmlns:a16="http://schemas.microsoft.com/office/drawing/2014/main" id="{227200C0-1980-0E4D-9F55-5C225E3B9696}"/>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84" name="TextBox 83">
              <a:extLst>
                <a:ext uri="{FF2B5EF4-FFF2-40B4-BE49-F238E27FC236}">
                  <a16:creationId xmlns:a16="http://schemas.microsoft.com/office/drawing/2014/main" id="{C9851197-74D3-6B43-9C38-A1D6B492D20E}"/>
                </a:ext>
              </a:extLst>
            </p:cNvPr>
            <p:cNvSpPr txBox="1"/>
            <p:nvPr/>
          </p:nvSpPr>
          <p:spPr>
            <a:xfrm>
              <a:off x="1434678" y="3517249"/>
              <a:ext cx="735996" cy="336242"/>
            </a:xfrm>
            <a:prstGeom prst="rect">
              <a:avLst/>
            </a:prstGeom>
            <a:noFill/>
          </p:spPr>
          <p:txBody>
            <a:bodyPr wrap="none" rtlCol="0">
              <a:spAutoFit/>
            </a:bodyPr>
            <a:lstStyle/>
            <a:p>
              <a:pPr algn="ctr"/>
              <a:r>
                <a:rPr lang="en-GB" sz="1200" dirty="0">
                  <a:solidFill>
                    <a:schemeClr val="accent6">
                      <a:lumMod val="50000"/>
                    </a:schemeClr>
                  </a:solidFill>
                </a:rPr>
                <a:t>Orders</a:t>
              </a:r>
            </a:p>
          </p:txBody>
        </p:sp>
      </p:grpSp>
      <p:grpSp>
        <p:nvGrpSpPr>
          <p:cNvPr id="85" name="Group 84">
            <a:extLst>
              <a:ext uri="{FF2B5EF4-FFF2-40B4-BE49-F238E27FC236}">
                <a16:creationId xmlns:a16="http://schemas.microsoft.com/office/drawing/2014/main" id="{E8007B03-1D74-4C49-809B-92D4CCF01B1D}"/>
              </a:ext>
            </a:extLst>
          </p:cNvPr>
          <p:cNvGrpSpPr/>
          <p:nvPr/>
        </p:nvGrpSpPr>
        <p:grpSpPr>
          <a:xfrm>
            <a:off x="5484064" y="3145755"/>
            <a:ext cx="752834" cy="696414"/>
            <a:chOff x="1346649" y="3255329"/>
            <a:chExt cx="913846" cy="845359"/>
          </a:xfrm>
        </p:grpSpPr>
        <p:sp>
          <p:nvSpPr>
            <p:cNvPr id="86" name="Hexagon 85">
              <a:extLst>
                <a:ext uri="{FF2B5EF4-FFF2-40B4-BE49-F238E27FC236}">
                  <a16:creationId xmlns:a16="http://schemas.microsoft.com/office/drawing/2014/main" id="{20EE38E7-FD01-284D-858C-7B441E76866C}"/>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87" name="TextBox 86">
              <a:extLst>
                <a:ext uri="{FF2B5EF4-FFF2-40B4-BE49-F238E27FC236}">
                  <a16:creationId xmlns:a16="http://schemas.microsoft.com/office/drawing/2014/main" id="{44DDEAE4-F0BA-7A4A-AFAE-46297567841E}"/>
                </a:ext>
              </a:extLst>
            </p:cNvPr>
            <p:cNvSpPr txBox="1"/>
            <p:nvPr/>
          </p:nvSpPr>
          <p:spPr>
            <a:xfrm>
              <a:off x="1346649" y="3255329"/>
              <a:ext cx="913846" cy="784565"/>
            </a:xfrm>
            <a:prstGeom prst="rect">
              <a:avLst/>
            </a:prstGeom>
            <a:noFill/>
          </p:spPr>
          <p:txBody>
            <a:bodyPr wrap="none" rtlCol="0">
              <a:spAutoFit/>
            </a:bodyPr>
            <a:lstStyle/>
            <a:p>
              <a:pPr algn="ctr"/>
              <a:r>
                <a:rPr lang="en-GB" sz="1200" dirty="0">
                  <a:solidFill>
                    <a:schemeClr val="accent6">
                      <a:lumMod val="50000"/>
                    </a:schemeClr>
                  </a:solidFill>
                </a:rPr>
                <a:t> Order</a:t>
              </a:r>
            </a:p>
            <a:p>
              <a:pPr algn="ctr"/>
              <a:r>
                <a:rPr lang="en-GB" sz="1200" dirty="0">
                  <a:solidFill>
                    <a:schemeClr val="accent6">
                      <a:lumMod val="50000"/>
                    </a:schemeClr>
                  </a:solidFill>
                </a:rPr>
                <a:t>Producer</a:t>
              </a:r>
            </a:p>
            <a:p>
              <a:pPr algn="ctr"/>
              <a:r>
                <a:rPr lang="en-GB" sz="1200" dirty="0">
                  <a:solidFill>
                    <a:schemeClr val="accent6">
                      <a:lumMod val="50000"/>
                    </a:schemeClr>
                  </a:solidFill>
                </a:rPr>
                <a:t>Service</a:t>
              </a:r>
            </a:p>
          </p:txBody>
        </p:sp>
      </p:grpSp>
      <p:sp>
        <p:nvSpPr>
          <p:cNvPr id="5" name="Can 4">
            <a:extLst>
              <a:ext uri="{FF2B5EF4-FFF2-40B4-BE49-F238E27FC236}">
                <a16:creationId xmlns:a16="http://schemas.microsoft.com/office/drawing/2014/main" id="{88061B8F-B36F-EF49-BD1D-C342A5CB5228}"/>
              </a:ext>
            </a:extLst>
          </p:cNvPr>
          <p:cNvSpPr/>
          <p:nvPr/>
        </p:nvSpPr>
        <p:spPr>
          <a:xfrm>
            <a:off x="3313490" y="4436512"/>
            <a:ext cx="796335" cy="602631"/>
          </a:xfrm>
          <a:prstGeom prst="can">
            <a:avLst/>
          </a:prstGeom>
          <a:ln>
            <a:noFill/>
          </a:ln>
        </p:spPr>
        <p:style>
          <a:lnRef idx="1">
            <a:schemeClr val="accent6"/>
          </a:lnRef>
          <a:fillRef idx="2">
            <a:schemeClr val="accent6"/>
          </a:fillRef>
          <a:effectRef idx="1">
            <a:schemeClr val="accent6"/>
          </a:effectRef>
          <a:fontRef idx="minor">
            <a:schemeClr val="dk1"/>
          </a:fontRef>
        </p:style>
        <p:txBody>
          <a:bodyPr vert="horz" lIns="0" tIns="0" rIns="0" bIns="0" rtlCol="0" anchor="ctr"/>
          <a:lstStyle/>
          <a:p>
            <a:pPr algn="ctr"/>
            <a:r>
              <a:rPr lang="en-GB" sz="1200" dirty="0">
                <a:solidFill>
                  <a:schemeClr val="accent6">
                    <a:lumMod val="50000"/>
                  </a:schemeClr>
                </a:solidFill>
              </a:rPr>
              <a:t>Mongo</a:t>
            </a:r>
          </a:p>
        </p:txBody>
      </p:sp>
      <p:sp>
        <p:nvSpPr>
          <p:cNvPr id="90" name="Cube 89">
            <a:extLst>
              <a:ext uri="{FF2B5EF4-FFF2-40B4-BE49-F238E27FC236}">
                <a16:creationId xmlns:a16="http://schemas.microsoft.com/office/drawing/2014/main" id="{FB2D3E55-0053-CB4F-802A-046A1AD6A1AA}"/>
              </a:ext>
            </a:extLst>
          </p:cNvPr>
          <p:cNvSpPr/>
          <p:nvPr/>
        </p:nvSpPr>
        <p:spPr>
          <a:xfrm>
            <a:off x="3055219" y="2598553"/>
            <a:ext cx="1305434" cy="234760"/>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accent1">
                    <a:lumMod val="50000"/>
                  </a:schemeClr>
                </a:solidFill>
              </a:rPr>
              <a:t>Ingress LB</a:t>
            </a:r>
          </a:p>
        </p:txBody>
      </p:sp>
      <p:sp>
        <p:nvSpPr>
          <p:cNvPr id="98" name="Cube 97">
            <a:extLst>
              <a:ext uri="{FF2B5EF4-FFF2-40B4-BE49-F238E27FC236}">
                <a16:creationId xmlns:a16="http://schemas.microsoft.com/office/drawing/2014/main" id="{AACB4763-02CD-9C4E-8395-7743898D0740}"/>
              </a:ext>
            </a:extLst>
          </p:cNvPr>
          <p:cNvSpPr/>
          <p:nvPr/>
        </p:nvSpPr>
        <p:spPr>
          <a:xfrm>
            <a:off x="3058537" y="834760"/>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400" dirty="0">
                <a:solidFill>
                  <a:schemeClr val="accent1">
                    <a:lumMod val="50000"/>
                  </a:schemeClr>
                </a:solidFill>
              </a:rPr>
              <a:t>(AD1) Container</a:t>
            </a:r>
          </a:p>
        </p:txBody>
      </p:sp>
      <p:grpSp>
        <p:nvGrpSpPr>
          <p:cNvPr id="99" name="Group 98">
            <a:extLst>
              <a:ext uri="{FF2B5EF4-FFF2-40B4-BE49-F238E27FC236}">
                <a16:creationId xmlns:a16="http://schemas.microsoft.com/office/drawing/2014/main" id="{31EFB1AA-D34B-2B4D-93BC-BD2230906895}"/>
              </a:ext>
            </a:extLst>
          </p:cNvPr>
          <p:cNvGrpSpPr/>
          <p:nvPr/>
        </p:nvGrpSpPr>
        <p:grpSpPr>
          <a:xfrm>
            <a:off x="3358859" y="1192025"/>
            <a:ext cx="712234" cy="691034"/>
            <a:chOff x="1370395" y="3261860"/>
            <a:chExt cx="864562" cy="838828"/>
          </a:xfrm>
        </p:grpSpPr>
        <p:sp>
          <p:nvSpPr>
            <p:cNvPr id="100" name="Hexagon 99">
              <a:extLst>
                <a:ext uri="{FF2B5EF4-FFF2-40B4-BE49-F238E27FC236}">
                  <a16:creationId xmlns:a16="http://schemas.microsoft.com/office/drawing/2014/main" id="{747D9FDC-FECA-3443-945F-0718EF1CAF5C}"/>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01" name="TextBox 100">
              <a:extLst>
                <a:ext uri="{FF2B5EF4-FFF2-40B4-BE49-F238E27FC236}">
                  <a16:creationId xmlns:a16="http://schemas.microsoft.com/office/drawing/2014/main" id="{D3F9AA45-BF2C-8F4B-8886-87940C676BFC}"/>
                </a:ext>
              </a:extLst>
            </p:cNvPr>
            <p:cNvSpPr txBox="1"/>
            <p:nvPr/>
          </p:nvSpPr>
          <p:spPr>
            <a:xfrm>
              <a:off x="1434677" y="3411283"/>
              <a:ext cx="735996" cy="560403"/>
            </a:xfrm>
            <a:prstGeom prst="rect">
              <a:avLst/>
            </a:prstGeom>
            <a:noFill/>
          </p:spPr>
          <p:txBody>
            <a:bodyPr wrap="none" rtlCol="0">
              <a:spAutoFit/>
            </a:bodyPr>
            <a:lstStyle/>
            <a:p>
              <a:pPr algn="ctr"/>
              <a:r>
                <a:rPr lang="en-GB" sz="1200" dirty="0">
                  <a:solidFill>
                    <a:schemeClr val="accent6">
                      <a:lumMod val="50000"/>
                    </a:schemeClr>
                  </a:solidFill>
                </a:rPr>
                <a:t>Orders</a:t>
              </a:r>
            </a:p>
            <a:p>
              <a:pPr algn="ctr"/>
              <a:r>
                <a:rPr lang="en-GB" sz="1200" dirty="0">
                  <a:solidFill>
                    <a:schemeClr val="accent6">
                      <a:lumMod val="50000"/>
                    </a:schemeClr>
                  </a:solidFill>
                </a:rPr>
                <a:t>UI</a:t>
              </a:r>
            </a:p>
          </p:txBody>
        </p:sp>
      </p:grpSp>
      <p:cxnSp>
        <p:nvCxnSpPr>
          <p:cNvPr id="30" name="Curved Connector 29">
            <a:extLst>
              <a:ext uri="{FF2B5EF4-FFF2-40B4-BE49-F238E27FC236}">
                <a16:creationId xmlns:a16="http://schemas.microsoft.com/office/drawing/2014/main" id="{298D874A-12DE-9248-910E-0772EB3FD24D}"/>
              </a:ext>
            </a:extLst>
          </p:cNvPr>
          <p:cNvCxnSpPr>
            <a:stCxn id="103" idx="2"/>
            <a:endCxn id="81" idx="0"/>
          </p:cNvCxnSpPr>
          <p:nvPr/>
        </p:nvCxnSpPr>
        <p:spPr>
          <a:xfrm rot="10800000">
            <a:off x="1548686" y="3836791"/>
            <a:ext cx="934575" cy="2434465"/>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73733881-9199-044E-92E3-50D37601B94E}"/>
              </a:ext>
            </a:extLst>
          </p:cNvPr>
          <p:cNvCxnSpPr>
            <a:cxnSpLocks/>
            <a:stCxn id="3" idx="3"/>
            <a:endCxn id="83" idx="2"/>
          </p:cNvCxnSpPr>
          <p:nvPr/>
        </p:nvCxnSpPr>
        <p:spPr>
          <a:xfrm flipV="1">
            <a:off x="1968449" y="3326865"/>
            <a:ext cx="1379648" cy="142057"/>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125ECC-3B42-304F-A264-9406CFF8C04B}"/>
              </a:ext>
            </a:extLst>
          </p:cNvPr>
          <p:cNvSpPr txBox="1"/>
          <p:nvPr/>
        </p:nvSpPr>
        <p:spPr>
          <a:xfrm>
            <a:off x="2205122" y="2946361"/>
            <a:ext cx="942887" cy="430887"/>
          </a:xfrm>
          <a:prstGeom prst="rect">
            <a:avLst/>
          </a:prstGeom>
          <a:noFill/>
        </p:spPr>
        <p:txBody>
          <a:bodyPr wrap="none" rtlCol="0">
            <a:spAutoFit/>
          </a:bodyPr>
          <a:lstStyle/>
          <a:p>
            <a:r>
              <a:rPr lang="en-GB" sz="1050" dirty="0">
                <a:solidFill>
                  <a:schemeClr val="accent1">
                    <a:lumMod val="50000"/>
                  </a:schemeClr>
                </a:solidFill>
              </a:rPr>
              <a:t>HTTP Binding</a:t>
            </a:r>
          </a:p>
          <a:p>
            <a:r>
              <a:rPr lang="en-GB" sz="1050" dirty="0">
                <a:solidFill>
                  <a:schemeClr val="accent1">
                    <a:lumMod val="50000"/>
                  </a:schemeClr>
                </a:solidFill>
              </a:rPr>
              <a:t>(K8S DNS)</a:t>
            </a:r>
          </a:p>
        </p:txBody>
      </p:sp>
      <p:cxnSp>
        <p:nvCxnSpPr>
          <p:cNvPr id="124" name="Curved Connector 123">
            <a:extLst>
              <a:ext uri="{FF2B5EF4-FFF2-40B4-BE49-F238E27FC236}">
                <a16:creationId xmlns:a16="http://schemas.microsoft.com/office/drawing/2014/main" id="{CC5F1A53-B90E-E44B-9DF2-2B89C429E77F}"/>
              </a:ext>
            </a:extLst>
          </p:cNvPr>
          <p:cNvCxnSpPr>
            <a:cxnSpLocks/>
            <a:stCxn id="83" idx="0"/>
            <a:endCxn id="5" idx="1"/>
          </p:cNvCxnSpPr>
          <p:nvPr/>
        </p:nvCxnSpPr>
        <p:spPr>
          <a:xfrm rot="16200000" flipH="1">
            <a:off x="3412250" y="4137104"/>
            <a:ext cx="591372" cy="7444"/>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urved Connector 124">
            <a:extLst>
              <a:ext uri="{FF2B5EF4-FFF2-40B4-BE49-F238E27FC236}">
                <a16:creationId xmlns:a16="http://schemas.microsoft.com/office/drawing/2014/main" id="{08E10233-82C1-C944-8CB5-6F6E17751EF1}"/>
              </a:ext>
            </a:extLst>
          </p:cNvPr>
          <p:cNvCxnSpPr>
            <a:cxnSpLocks/>
            <a:stCxn id="83" idx="4"/>
            <a:endCxn id="87" idx="1"/>
          </p:cNvCxnSpPr>
          <p:nvPr/>
        </p:nvCxnSpPr>
        <p:spPr>
          <a:xfrm>
            <a:off x="4060331" y="3326865"/>
            <a:ext cx="1423733" cy="142056"/>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89E972EC-929F-C74F-B4F4-CF2F45037A01}"/>
              </a:ext>
            </a:extLst>
          </p:cNvPr>
          <p:cNvSpPr txBox="1"/>
          <p:nvPr/>
        </p:nvSpPr>
        <p:spPr>
          <a:xfrm>
            <a:off x="4368096" y="2954906"/>
            <a:ext cx="942887" cy="430887"/>
          </a:xfrm>
          <a:prstGeom prst="rect">
            <a:avLst/>
          </a:prstGeom>
          <a:noFill/>
        </p:spPr>
        <p:txBody>
          <a:bodyPr wrap="none" rtlCol="0">
            <a:spAutoFit/>
          </a:bodyPr>
          <a:lstStyle/>
          <a:p>
            <a:r>
              <a:rPr lang="en-GB" sz="1050" dirty="0">
                <a:solidFill>
                  <a:schemeClr val="accent1">
                    <a:lumMod val="50000"/>
                  </a:schemeClr>
                </a:solidFill>
              </a:rPr>
              <a:t>HTTP Binding</a:t>
            </a:r>
          </a:p>
          <a:p>
            <a:r>
              <a:rPr lang="en-GB" sz="1050" dirty="0">
                <a:solidFill>
                  <a:schemeClr val="accent1">
                    <a:lumMod val="50000"/>
                  </a:schemeClr>
                </a:solidFill>
              </a:rPr>
              <a:t>(K8S DNS)</a:t>
            </a:r>
          </a:p>
        </p:txBody>
      </p:sp>
      <p:cxnSp>
        <p:nvCxnSpPr>
          <p:cNvPr id="127" name="Curved Connector 126">
            <a:extLst>
              <a:ext uri="{FF2B5EF4-FFF2-40B4-BE49-F238E27FC236}">
                <a16:creationId xmlns:a16="http://schemas.microsoft.com/office/drawing/2014/main" id="{8DF65FCB-F0E2-7F48-9582-C3CF8EAA2709}"/>
              </a:ext>
            </a:extLst>
          </p:cNvPr>
          <p:cNvCxnSpPr>
            <a:cxnSpLocks/>
            <a:stCxn id="100" idx="0"/>
            <a:endCxn id="83" idx="3"/>
          </p:cNvCxnSpPr>
          <p:nvPr/>
        </p:nvCxnSpPr>
        <p:spPr>
          <a:xfrm rot="5400000">
            <a:off x="3074072" y="2513201"/>
            <a:ext cx="1271047" cy="10762"/>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urved Connector 127">
            <a:extLst>
              <a:ext uri="{FF2B5EF4-FFF2-40B4-BE49-F238E27FC236}">
                <a16:creationId xmlns:a16="http://schemas.microsoft.com/office/drawing/2014/main" id="{644DE1AE-9A92-954F-82FF-155885D98A20}"/>
              </a:ext>
            </a:extLst>
          </p:cNvPr>
          <p:cNvCxnSpPr>
            <a:cxnSpLocks/>
            <a:stCxn id="86" idx="0"/>
            <a:endCxn id="103" idx="4"/>
          </p:cNvCxnSpPr>
          <p:nvPr/>
        </p:nvCxnSpPr>
        <p:spPr>
          <a:xfrm rot="5400000">
            <a:off x="4289309" y="4700821"/>
            <a:ext cx="2429086" cy="711783"/>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93FB4E8-203D-CD40-8A8E-3D5600602E4E}"/>
              </a:ext>
            </a:extLst>
          </p:cNvPr>
          <p:cNvSpPr/>
          <p:nvPr/>
        </p:nvSpPr>
        <p:spPr>
          <a:xfrm>
            <a:off x="1905688" y="3650031"/>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2</a:t>
            </a:r>
          </a:p>
        </p:txBody>
      </p:sp>
      <p:sp>
        <p:nvSpPr>
          <p:cNvPr id="137" name="Oval 136">
            <a:extLst>
              <a:ext uri="{FF2B5EF4-FFF2-40B4-BE49-F238E27FC236}">
                <a16:creationId xmlns:a16="http://schemas.microsoft.com/office/drawing/2014/main" id="{332E058E-5ED7-FB45-BFCC-9F207908E9D6}"/>
              </a:ext>
            </a:extLst>
          </p:cNvPr>
          <p:cNvSpPr/>
          <p:nvPr/>
        </p:nvSpPr>
        <p:spPr>
          <a:xfrm>
            <a:off x="3770542" y="1818433"/>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3</a:t>
            </a:r>
          </a:p>
        </p:txBody>
      </p:sp>
      <p:sp>
        <p:nvSpPr>
          <p:cNvPr id="138" name="Oval 137">
            <a:extLst>
              <a:ext uri="{FF2B5EF4-FFF2-40B4-BE49-F238E27FC236}">
                <a16:creationId xmlns:a16="http://schemas.microsoft.com/office/drawing/2014/main" id="{89169CBC-C23F-A94A-8986-51186F292BD3}"/>
              </a:ext>
            </a:extLst>
          </p:cNvPr>
          <p:cNvSpPr/>
          <p:nvPr/>
        </p:nvSpPr>
        <p:spPr>
          <a:xfrm>
            <a:off x="5111692" y="3664600"/>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4</a:t>
            </a:r>
          </a:p>
        </p:txBody>
      </p:sp>
      <p:sp>
        <p:nvSpPr>
          <p:cNvPr id="145" name="Oval 144">
            <a:extLst>
              <a:ext uri="{FF2B5EF4-FFF2-40B4-BE49-F238E27FC236}">
                <a16:creationId xmlns:a16="http://schemas.microsoft.com/office/drawing/2014/main" id="{62688D47-D219-664C-B99F-93D37495A948}"/>
              </a:ext>
            </a:extLst>
          </p:cNvPr>
          <p:cNvSpPr/>
          <p:nvPr/>
        </p:nvSpPr>
        <p:spPr>
          <a:xfrm>
            <a:off x="7182231" y="239194"/>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1</a:t>
            </a:r>
          </a:p>
        </p:txBody>
      </p:sp>
      <p:sp>
        <p:nvSpPr>
          <p:cNvPr id="54" name="TextBox 53">
            <a:extLst>
              <a:ext uri="{FF2B5EF4-FFF2-40B4-BE49-F238E27FC236}">
                <a16:creationId xmlns:a16="http://schemas.microsoft.com/office/drawing/2014/main" id="{2E0EF5BC-9E52-1840-928B-C9D374EC3EE2}"/>
              </a:ext>
            </a:extLst>
          </p:cNvPr>
          <p:cNvSpPr txBox="1"/>
          <p:nvPr/>
        </p:nvSpPr>
        <p:spPr>
          <a:xfrm>
            <a:off x="7509194" y="200449"/>
            <a:ext cx="3997301" cy="830997"/>
          </a:xfrm>
          <a:prstGeom prst="rect">
            <a:avLst/>
          </a:prstGeom>
          <a:noFill/>
        </p:spPr>
        <p:txBody>
          <a:bodyPr wrap="square" rtlCol="0">
            <a:spAutoFit/>
          </a:bodyPr>
          <a:lstStyle/>
          <a:p>
            <a:r>
              <a:rPr lang="en-GB" sz="1600" dirty="0"/>
              <a:t>Items are added to shopping basket. Product MS adds items to topic “add-to-shopping-cart”.</a:t>
            </a:r>
          </a:p>
        </p:txBody>
      </p:sp>
      <p:pic>
        <p:nvPicPr>
          <p:cNvPr id="57" name="Picture 56">
            <a:extLst>
              <a:ext uri="{FF2B5EF4-FFF2-40B4-BE49-F238E27FC236}">
                <a16:creationId xmlns:a16="http://schemas.microsoft.com/office/drawing/2014/main" id="{CACF93D1-4062-244D-A91E-FFF530B0B2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24" y="5258363"/>
            <a:ext cx="1626152" cy="1474977"/>
          </a:xfrm>
          <a:prstGeom prst="rect">
            <a:avLst/>
          </a:prstGeom>
          <a:ln>
            <a:solidFill>
              <a:schemeClr val="bg1">
                <a:lumMod val="50000"/>
              </a:schemeClr>
            </a:solidFill>
          </a:ln>
        </p:spPr>
      </p:pic>
      <p:cxnSp>
        <p:nvCxnSpPr>
          <p:cNvPr id="146" name="Curved Connector 145">
            <a:extLst>
              <a:ext uri="{FF2B5EF4-FFF2-40B4-BE49-F238E27FC236}">
                <a16:creationId xmlns:a16="http://schemas.microsoft.com/office/drawing/2014/main" id="{9C6A974E-9582-DB42-999D-E06CB5ADF929}"/>
              </a:ext>
            </a:extLst>
          </p:cNvPr>
          <p:cNvCxnSpPr>
            <a:cxnSpLocks/>
          </p:cNvCxnSpPr>
          <p:nvPr/>
        </p:nvCxnSpPr>
        <p:spPr>
          <a:xfrm flipV="1">
            <a:off x="1675976" y="6398584"/>
            <a:ext cx="826207" cy="161663"/>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77662A43-AF3F-D74C-95F1-CF2B15B86BE0}"/>
              </a:ext>
            </a:extLst>
          </p:cNvPr>
          <p:cNvSpPr/>
          <p:nvPr/>
        </p:nvSpPr>
        <p:spPr>
          <a:xfrm>
            <a:off x="1737414" y="6153618"/>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1</a:t>
            </a:r>
          </a:p>
        </p:txBody>
      </p:sp>
      <p:sp>
        <p:nvSpPr>
          <p:cNvPr id="154" name="TextBox 153">
            <a:extLst>
              <a:ext uri="{FF2B5EF4-FFF2-40B4-BE49-F238E27FC236}">
                <a16:creationId xmlns:a16="http://schemas.microsoft.com/office/drawing/2014/main" id="{24F58276-B57C-ED45-B2A9-AA51F2DF668B}"/>
              </a:ext>
            </a:extLst>
          </p:cNvPr>
          <p:cNvSpPr txBox="1"/>
          <p:nvPr/>
        </p:nvSpPr>
        <p:spPr>
          <a:xfrm>
            <a:off x="7509194" y="1121334"/>
            <a:ext cx="4786434" cy="1569660"/>
          </a:xfrm>
          <a:prstGeom prst="rect">
            <a:avLst/>
          </a:prstGeom>
          <a:noFill/>
        </p:spPr>
        <p:txBody>
          <a:bodyPr wrap="square" rtlCol="0">
            <a:spAutoFit/>
          </a:bodyPr>
          <a:lstStyle/>
          <a:p>
            <a:r>
              <a:rPr lang="en-GB" sz="1600" dirty="0"/>
              <a:t>”Product Subscriber Service” receives the items added. Then based on the Customer ID, checks if a Shopping Cart exists. If yes, adds the items to the basket. If no, creates a new Shopping Cart and then adds the item. This verifications occur by calling Orders Service via HTTP binding (but using K8s Service Name).</a:t>
            </a:r>
          </a:p>
        </p:txBody>
      </p:sp>
      <p:sp>
        <p:nvSpPr>
          <p:cNvPr id="155" name="Oval 154">
            <a:extLst>
              <a:ext uri="{FF2B5EF4-FFF2-40B4-BE49-F238E27FC236}">
                <a16:creationId xmlns:a16="http://schemas.microsoft.com/office/drawing/2014/main" id="{F13233A8-D53E-9741-B018-D01C4230BF85}"/>
              </a:ext>
            </a:extLst>
          </p:cNvPr>
          <p:cNvSpPr/>
          <p:nvPr/>
        </p:nvSpPr>
        <p:spPr>
          <a:xfrm>
            <a:off x="7182231" y="1093518"/>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2</a:t>
            </a:r>
          </a:p>
        </p:txBody>
      </p:sp>
      <p:sp>
        <p:nvSpPr>
          <p:cNvPr id="156" name="TextBox 155">
            <a:extLst>
              <a:ext uri="{FF2B5EF4-FFF2-40B4-BE49-F238E27FC236}">
                <a16:creationId xmlns:a16="http://schemas.microsoft.com/office/drawing/2014/main" id="{7CDF2DC1-7ED4-2E49-AD20-D460B593236F}"/>
              </a:ext>
            </a:extLst>
          </p:cNvPr>
          <p:cNvSpPr txBox="1"/>
          <p:nvPr/>
        </p:nvSpPr>
        <p:spPr>
          <a:xfrm>
            <a:off x="8873327" y="2780882"/>
            <a:ext cx="3263779" cy="1815882"/>
          </a:xfrm>
          <a:prstGeom prst="rect">
            <a:avLst/>
          </a:prstGeom>
          <a:noFill/>
        </p:spPr>
        <p:txBody>
          <a:bodyPr wrap="square" rtlCol="0">
            <a:spAutoFit/>
          </a:bodyPr>
          <a:lstStyle/>
          <a:p>
            <a:r>
              <a:rPr lang="en-GB" sz="1600" dirty="0"/>
              <a:t>A user initiates the checkout process. During the process, the UI interacts with not just Orders MS API, but other APIs such as Customer (for getting the Customer Details, and Logistics for checking stock availability and shipping price.</a:t>
            </a:r>
          </a:p>
        </p:txBody>
      </p:sp>
      <p:sp>
        <p:nvSpPr>
          <p:cNvPr id="157" name="Oval 156">
            <a:extLst>
              <a:ext uri="{FF2B5EF4-FFF2-40B4-BE49-F238E27FC236}">
                <a16:creationId xmlns:a16="http://schemas.microsoft.com/office/drawing/2014/main" id="{36E69836-749C-144B-A3C3-0464C2A8E97A}"/>
              </a:ext>
            </a:extLst>
          </p:cNvPr>
          <p:cNvSpPr/>
          <p:nvPr/>
        </p:nvSpPr>
        <p:spPr>
          <a:xfrm>
            <a:off x="8590003" y="2781249"/>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3</a:t>
            </a:r>
          </a:p>
        </p:txBody>
      </p:sp>
      <p:cxnSp>
        <p:nvCxnSpPr>
          <p:cNvPr id="164" name="Curved Connector 163">
            <a:extLst>
              <a:ext uri="{FF2B5EF4-FFF2-40B4-BE49-F238E27FC236}">
                <a16:creationId xmlns:a16="http://schemas.microsoft.com/office/drawing/2014/main" id="{0BBA2880-208E-7A44-A0D0-E6B9B1438F7F}"/>
              </a:ext>
            </a:extLst>
          </p:cNvPr>
          <p:cNvCxnSpPr>
            <a:cxnSpLocks/>
            <a:stCxn id="100" idx="5"/>
            <a:endCxn id="173" idx="3"/>
          </p:cNvCxnSpPr>
          <p:nvPr/>
        </p:nvCxnSpPr>
        <p:spPr>
          <a:xfrm>
            <a:off x="4071093" y="1710301"/>
            <a:ext cx="3255294" cy="1718599"/>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34981D7A-367C-A34A-A25F-53541E96D4D9}"/>
              </a:ext>
            </a:extLst>
          </p:cNvPr>
          <p:cNvGrpSpPr/>
          <p:nvPr/>
        </p:nvGrpSpPr>
        <p:grpSpPr>
          <a:xfrm>
            <a:off x="6931088" y="3428900"/>
            <a:ext cx="790602" cy="691034"/>
            <a:chOff x="1322832" y="3261860"/>
            <a:chExt cx="959692" cy="838828"/>
          </a:xfrm>
        </p:grpSpPr>
        <p:sp>
          <p:nvSpPr>
            <p:cNvPr id="173" name="Hexagon 172">
              <a:extLst>
                <a:ext uri="{FF2B5EF4-FFF2-40B4-BE49-F238E27FC236}">
                  <a16:creationId xmlns:a16="http://schemas.microsoft.com/office/drawing/2014/main" id="{E91F3BDB-54B5-164C-A9BD-7341E041E746}"/>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74" name="TextBox 173">
              <a:extLst>
                <a:ext uri="{FF2B5EF4-FFF2-40B4-BE49-F238E27FC236}">
                  <a16:creationId xmlns:a16="http://schemas.microsoft.com/office/drawing/2014/main" id="{55B99C04-806D-7349-8478-09F75E329C0A}"/>
                </a:ext>
              </a:extLst>
            </p:cNvPr>
            <p:cNvSpPr txBox="1"/>
            <p:nvPr/>
          </p:nvSpPr>
          <p:spPr>
            <a:xfrm>
              <a:off x="1322832" y="3517249"/>
              <a:ext cx="959692" cy="336242"/>
            </a:xfrm>
            <a:prstGeom prst="rect">
              <a:avLst/>
            </a:prstGeom>
            <a:noFill/>
          </p:spPr>
          <p:txBody>
            <a:bodyPr wrap="none" rtlCol="0">
              <a:spAutoFit/>
            </a:bodyPr>
            <a:lstStyle/>
            <a:p>
              <a:pPr algn="ctr"/>
              <a:r>
                <a:rPr lang="en-GB" sz="1200" dirty="0">
                  <a:solidFill>
                    <a:schemeClr val="accent6">
                      <a:lumMod val="50000"/>
                    </a:schemeClr>
                  </a:solidFill>
                </a:rPr>
                <a:t>Customer</a:t>
              </a:r>
            </a:p>
          </p:txBody>
        </p:sp>
      </p:grpSp>
      <p:grpSp>
        <p:nvGrpSpPr>
          <p:cNvPr id="175" name="Group 174">
            <a:extLst>
              <a:ext uri="{FF2B5EF4-FFF2-40B4-BE49-F238E27FC236}">
                <a16:creationId xmlns:a16="http://schemas.microsoft.com/office/drawing/2014/main" id="{47A98982-9247-6544-A6F4-2E808E00844D}"/>
              </a:ext>
            </a:extLst>
          </p:cNvPr>
          <p:cNvGrpSpPr/>
          <p:nvPr/>
        </p:nvGrpSpPr>
        <p:grpSpPr>
          <a:xfrm>
            <a:off x="7796181" y="3426312"/>
            <a:ext cx="712233" cy="691034"/>
            <a:chOff x="1370395" y="3261860"/>
            <a:chExt cx="864562" cy="838828"/>
          </a:xfrm>
        </p:grpSpPr>
        <p:sp>
          <p:nvSpPr>
            <p:cNvPr id="176" name="Hexagon 175">
              <a:extLst>
                <a:ext uri="{FF2B5EF4-FFF2-40B4-BE49-F238E27FC236}">
                  <a16:creationId xmlns:a16="http://schemas.microsoft.com/office/drawing/2014/main" id="{F169D942-ED3E-F64D-812F-A5F136897555}"/>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77" name="TextBox 176">
              <a:extLst>
                <a:ext uri="{FF2B5EF4-FFF2-40B4-BE49-F238E27FC236}">
                  <a16:creationId xmlns:a16="http://schemas.microsoft.com/office/drawing/2014/main" id="{45006077-4AC8-4643-8B30-9DEDE66935EB}"/>
                </a:ext>
              </a:extLst>
            </p:cNvPr>
            <p:cNvSpPr txBox="1"/>
            <p:nvPr/>
          </p:nvSpPr>
          <p:spPr>
            <a:xfrm>
              <a:off x="1371559" y="3517249"/>
              <a:ext cx="862243" cy="336242"/>
            </a:xfrm>
            <a:prstGeom prst="rect">
              <a:avLst/>
            </a:prstGeom>
            <a:noFill/>
          </p:spPr>
          <p:txBody>
            <a:bodyPr wrap="none" rtlCol="0">
              <a:spAutoFit/>
            </a:bodyPr>
            <a:lstStyle/>
            <a:p>
              <a:pPr algn="ctr"/>
              <a:r>
                <a:rPr lang="en-GB" sz="1200" dirty="0">
                  <a:solidFill>
                    <a:schemeClr val="accent6">
                      <a:lumMod val="50000"/>
                    </a:schemeClr>
                  </a:solidFill>
                </a:rPr>
                <a:t>Logistics</a:t>
              </a:r>
            </a:p>
          </p:txBody>
        </p:sp>
      </p:grpSp>
      <p:cxnSp>
        <p:nvCxnSpPr>
          <p:cNvPr id="178" name="Curved Connector 177">
            <a:extLst>
              <a:ext uri="{FF2B5EF4-FFF2-40B4-BE49-F238E27FC236}">
                <a16:creationId xmlns:a16="http://schemas.microsoft.com/office/drawing/2014/main" id="{052F685A-1537-D54D-9F66-D2A9E74224E4}"/>
              </a:ext>
            </a:extLst>
          </p:cNvPr>
          <p:cNvCxnSpPr>
            <a:cxnSpLocks/>
            <a:stCxn id="100" idx="5"/>
            <a:endCxn id="176" idx="3"/>
          </p:cNvCxnSpPr>
          <p:nvPr/>
        </p:nvCxnSpPr>
        <p:spPr>
          <a:xfrm>
            <a:off x="4071093" y="1710301"/>
            <a:ext cx="4081205" cy="1716012"/>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5C6C6123-D3A4-1745-8EAD-580510306E2C}"/>
              </a:ext>
            </a:extLst>
          </p:cNvPr>
          <p:cNvSpPr txBox="1"/>
          <p:nvPr/>
        </p:nvSpPr>
        <p:spPr>
          <a:xfrm>
            <a:off x="8495486" y="4686652"/>
            <a:ext cx="3669510" cy="1323439"/>
          </a:xfrm>
          <a:prstGeom prst="rect">
            <a:avLst/>
          </a:prstGeom>
          <a:noFill/>
        </p:spPr>
        <p:txBody>
          <a:bodyPr wrap="square" rtlCol="0">
            <a:spAutoFit/>
          </a:bodyPr>
          <a:lstStyle/>
          <a:p>
            <a:r>
              <a:rPr lang="en-GB" sz="1600" dirty="0"/>
              <a:t>Once the checkout process completes, an assuming that all details of the Order are verified, then the Order changes status to “SUCCESS” and and event is added to topic “order-created”. </a:t>
            </a:r>
          </a:p>
        </p:txBody>
      </p:sp>
      <p:sp>
        <p:nvSpPr>
          <p:cNvPr id="187" name="Oval 186">
            <a:extLst>
              <a:ext uri="{FF2B5EF4-FFF2-40B4-BE49-F238E27FC236}">
                <a16:creationId xmlns:a16="http://schemas.microsoft.com/office/drawing/2014/main" id="{8C779C5D-CEF5-3442-95EC-410259D9C084}"/>
              </a:ext>
            </a:extLst>
          </p:cNvPr>
          <p:cNvSpPr/>
          <p:nvPr/>
        </p:nvSpPr>
        <p:spPr>
          <a:xfrm>
            <a:off x="8184618" y="4722159"/>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4</a:t>
            </a:r>
          </a:p>
        </p:txBody>
      </p:sp>
      <p:grpSp>
        <p:nvGrpSpPr>
          <p:cNvPr id="188" name="Group 187">
            <a:extLst>
              <a:ext uri="{FF2B5EF4-FFF2-40B4-BE49-F238E27FC236}">
                <a16:creationId xmlns:a16="http://schemas.microsoft.com/office/drawing/2014/main" id="{33A58984-41D3-A34A-9112-F8CCBF68F793}"/>
              </a:ext>
            </a:extLst>
          </p:cNvPr>
          <p:cNvGrpSpPr/>
          <p:nvPr/>
        </p:nvGrpSpPr>
        <p:grpSpPr>
          <a:xfrm>
            <a:off x="6472740" y="5330026"/>
            <a:ext cx="712233" cy="691034"/>
            <a:chOff x="1370395" y="3261860"/>
            <a:chExt cx="864562" cy="838828"/>
          </a:xfrm>
        </p:grpSpPr>
        <p:sp>
          <p:nvSpPr>
            <p:cNvPr id="189" name="Hexagon 188">
              <a:extLst>
                <a:ext uri="{FF2B5EF4-FFF2-40B4-BE49-F238E27FC236}">
                  <a16:creationId xmlns:a16="http://schemas.microsoft.com/office/drawing/2014/main" id="{4A81C1FF-04DC-784C-BED8-3191BDA99893}"/>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90" name="TextBox 189">
              <a:extLst>
                <a:ext uri="{FF2B5EF4-FFF2-40B4-BE49-F238E27FC236}">
                  <a16:creationId xmlns:a16="http://schemas.microsoft.com/office/drawing/2014/main" id="{9310891C-D5AA-9F40-93A4-B051693EEA11}"/>
                </a:ext>
              </a:extLst>
            </p:cNvPr>
            <p:cNvSpPr txBox="1"/>
            <p:nvPr/>
          </p:nvSpPr>
          <p:spPr>
            <a:xfrm>
              <a:off x="1371559" y="3517249"/>
              <a:ext cx="862243" cy="336242"/>
            </a:xfrm>
            <a:prstGeom prst="rect">
              <a:avLst/>
            </a:prstGeom>
            <a:noFill/>
          </p:spPr>
          <p:txBody>
            <a:bodyPr wrap="none" rtlCol="0">
              <a:spAutoFit/>
            </a:bodyPr>
            <a:lstStyle/>
            <a:p>
              <a:pPr algn="ctr"/>
              <a:r>
                <a:rPr lang="en-GB" sz="1200" dirty="0">
                  <a:solidFill>
                    <a:schemeClr val="accent6">
                      <a:lumMod val="50000"/>
                    </a:schemeClr>
                  </a:solidFill>
                </a:rPr>
                <a:t>Logistics</a:t>
              </a:r>
            </a:p>
          </p:txBody>
        </p:sp>
      </p:grpSp>
      <p:grpSp>
        <p:nvGrpSpPr>
          <p:cNvPr id="191" name="Group 190">
            <a:extLst>
              <a:ext uri="{FF2B5EF4-FFF2-40B4-BE49-F238E27FC236}">
                <a16:creationId xmlns:a16="http://schemas.microsoft.com/office/drawing/2014/main" id="{1E6E4A67-4EA0-DB42-98BB-A95B155715E8}"/>
              </a:ext>
            </a:extLst>
          </p:cNvPr>
          <p:cNvGrpSpPr/>
          <p:nvPr/>
        </p:nvGrpSpPr>
        <p:grpSpPr>
          <a:xfrm>
            <a:off x="6487828" y="6119818"/>
            <a:ext cx="712233" cy="691034"/>
            <a:chOff x="1370395" y="3261860"/>
            <a:chExt cx="864562" cy="838828"/>
          </a:xfrm>
        </p:grpSpPr>
        <p:sp>
          <p:nvSpPr>
            <p:cNvPr id="192" name="Hexagon 191">
              <a:extLst>
                <a:ext uri="{FF2B5EF4-FFF2-40B4-BE49-F238E27FC236}">
                  <a16:creationId xmlns:a16="http://schemas.microsoft.com/office/drawing/2014/main" id="{2390CFE9-D39F-3945-8B1C-46AC7F33BB93}"/>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93" name="TextBox 192">
              <a:extLst>
                <a:ext uri="{FF2B5EF4-FFF2-40B4-BE49-F238E27FC236}">
                  <a16:creationId xmlns:a16="http://schemas.microsoft.com/office/drawing/2014/main" id="{327D3F12-C7F2-444F-84CC-A2719ED74DA5}"/>
                </a:ext>
              </a:extLst>
            </p:cNvPr>
            <p:cNvSpPr txBox="1"/>
            <p:nvPr/>
          </p:nvSpPr>
          <p:spPr>
            <a:xfrm>
              <a:off x="1397751" y="3517249"/>
              <a:ext cx="809861" cy="336242"/>
            </a:xfrm>
            <a:prstGeom prst="rect">
              <a:avLst/>
            </a:prstGeom>
            <a:noFill/>
          </p:spPr>
          <p:txBody>
            <a:bodyPr wrap="none" rtlCol="0">
              <a:spAutoFit/>
            </a:bodyPr>
            <a:lstStyle/>
            <a:p>
              <a:pPr algn="ctr"/>
              <a:r>
                <a:rPr lang="en-GB" sz="1200" dirty="0">
                  <a:solidFill>
                    <a:schemeClr val="accent6">
                      <a:lumMod val="50000"/>
                    </a:schemeClr>
                  </a:solidFill>
                </a:rPr>
                <a:t>Finance</a:t>
              </a:r>
            </a:p>
          </p:txBody>
        </p:sp>
      </p:grpSp>
      <p:grpSp>
        <p:nvGrpSpPr>
          <p:cNvPr id="194" name="Group 193">
            <a:extLst>
              <a:ext uri="{FF2B5EF4-FFF2-40B4-BE49-F238E27FC236}">
                <a16:creationId xmlns:a16="http://schemas.microsoft.com/office/drawing/2014/main" id="{534ABDE3-B9E1-8E47-BD88-6FADBC2BD863}"/>
              </a:ext>
            </a:extLst>
          </p:cNvPr>
          <p:cNvGrpSpPr/>
          <p:nvPr/>
        </p:nvGrpSpPr>
        <p:grpSpPr>
          <a:xfrm>
            <a:off x="7247388" y="5700427"/>
            <a:ext cx="712233" cy="691034"/>
            <a:chOff x="1370395" y="3261860"/>
            <a:chExt cx="864562" cy="838828"/>
          </a:xfrm>
        </p:grpSpPr>
        <p:sp>
          <p:nvSpPr>
            <p:cNvPr id="195" name="Hexagon 194">
              <a:extLst>
                <a:ext uri="{FF2B5EF4-FFF2-40B4-BE49-F238E27FC236}">
                  <a16:creationId xmlns:a16="http://schemas.microsoft.com/office/drawing/2014/main" id="{500034EA-F994-4A46-AC96-E82099E9024A}"/>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96" name="TextBox 195">
              <a:extLst>
                <a:ext uri="{FF2B5EF4-FFF2-40B4-BE49-F238E27FC236}">
                  <a16:creationId xmlns:a16="http://schemas.microsoft.com/office/drawing/2014/main" id="{46138C3E-E8C3-DD4C-AEDD-41AF30C6449F}"/>
                </a:ext>
              </a:extLst>
            </p:cNvPr>
            <p:cNvSpPr txBox="1"/>
            <p:nvPr/>
          </p:nvSpPr>
          <p:spPr>
            <a:xfrm>
              <a:off x="1423009" y="3517249"/>
              <a:ext cx="759347" cy="336242"/>
            </a:xfrm>
            <a:prstGeom prst="rect">
              <a:avLst/>
            </a:prstGeom>
            <a:noFill/>
          </p:spPr>
          <p:txBody>
            <a:bodyPr wrap="none" rtlCol="0">
              <a:spAutoFit/>
            </a:bodyPr>
            <a:lstStyle/>
            <a:p>
              <a:pPr algn="ctr"/>
              <a:r>
                <a:rPr lang="en-GB" sz="1200" dirty="0">
                  <a:solidFill>
                    <a:schemeClr val="accent6">
                      <a:lumMod val="50000"/>
                    </a:schemeClr>
                  </a:solidFill>
                </a:rPr>
                <a:t>Loyalty</a:t>
              </a:r>
            </a:p>
          </p:txBody>
        </p:sp>
      </p:grpSp>
      <p:cxnSp>
        <p:nvCxnSpPr>
          <p:cNvPr id="197" name="Curved Connector 196">
            <a:extLst>
              <a:ext uri="{FF2B5EF4-FFF2-40B4-BE49-F238E27FC236}">
                <a16:creationId xmlns:a16="http://schemas.microsoft.com/office/drawing/2014/main" id="{9B263CBC-D5BC-714F-A242-E87EEB634030}"/>
              </a:ext>
            </a:extLst>
          </p:cNvPr>
          <p:cNvCxnSpPr>
            <a:cxnSpLocks/>
            <a:endCxn id="190" idx="1"/>
          </p:cNvCxnSpPr>
          <p:nvPr/>
        </p:nvCxnSpPr>
        <p:spPr>
          <a:xfrm flipV="1">
            <a:off x="5138337" y="5678918"/>
            <a:ext cx="1335362" cy="719666"/>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urved Connector 197">
            <a:extLst>
              <a:ext uri="{FF2B5EF4-FFF2-40B4-BE49-F238E27FC236}">
                <a16:creationId xmlns:a16="http://schemas.microsoft.com/office/drawing/2014/main" id="{6D207DCE-5E77-FD42-AA38-392D75298851}"/>
              </a:ext>
            </a:extLst>
          </p:cNvPr>
          <p:cNvCxnSpPr>
            <a:cxnSpLocks/>
          </p:cNvCxnSpPr>
          <p:nvPr/>
        </p:nvCxnSpPr>
        <p:spPr>
          <a:xfrm flipV="1">
            <a:off x="5149401" y="6036323"/>
            <a:ext cx="2126618" cy="373433"/>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urved Connector 198">
            <a:extLst>
              <a:ext uri="{FF2B5EF4-FFF2-40B4-BE49-F238E27FC236}">
                <a16:creationId xmlns:a16="http://schemas.microsoft.com/office/drawing/2014/main" id="{4092E08D-EA84-4244-B7C2-39899FD69EE1}"/>
              </a:ext>
            </a:extLst>
          </p:cNvPr>
          <p:cNvCxnSpPr>
            <a:cxnSpLocks/>
            <a:endCxn id="193" idx="1"/>
          </p:cNvCxnSpPr>
          <p:nvPr/>
        </p:nvCxnSpPr>
        <p:spPr>
          <a:xfrm>
            <a:off x="5133247" y="6423588"/>
            <a:ext cx="1377117" cy="45122"/>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36AE63A7-B2E2-4943-ACBD-E35A8B9403BF}"/>
              </a:ext>
            </a:extLst>
          </p:cNvPr>
          <p:cNvSpPr/>
          <p:nvPr/>
        </p:nvSpPr>
        <p:spPr>
          <a:xfrm>
            <a:off x="5186642" y="6482490"/>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5</a:t>
            </a:r>
          </a:p>
        </p:txBody>
      </p:sp>
      <p:sp>
        <p:nvSpPr>
          <p:cNvPr id="202" name="Rectangle 201">
            <a:extLst>
              <a:ext uri="{FF2B5EF4-FFF2-40B4-BE49-F238E27FC236}">
                <a16:creationId xmlns:a16="http://schemas.microsoft.com/office/drawing/2014/main" id="{6DFAAEC7-527B-824B-9FD0-D21C98451D2A}"/>
              </a:ext>
            </a:extLst>
          </p:cNvPr>
          <p:cNvSpPr/>
          <p:nvPr/>
        </p:nvSpPr>
        <p:spPr>
          <a:xfrm>
            <a:off x="8495486" y="6099980"/>
            <a:ext cx="3522347" cy="584775"/>
          </a:xfrm>
          <a:prstGeom prst="rect">
            <a:avLst/>
          </a:prstGeom>
          <a:noFill/>
        </p:spPr>
        <p:txBody>
          <a:bodyPr wrap="square" rtlCol="0">
            <a:spAutoFit/>
          </a:bodyPr>
          <a:lstStyle/>
          <a:p>
            <a:r>
              <a:rPr lang="en-GB" sz="1600" dirty="0"/>
              <a:t>Logistics, Finance and Loyalty MS pick up the event for further processing.</a:t>
            </a:r>
          </a:p>
        </p:txBody>
      </p:sp>
      <p:sp>
        <p:nvSpPr>
          <p:cNvPr id="203" name="Oval 202">
            <a:extLst>
              <a:ext uri="{FF2B5EF4-FFF2-40B4-BE49-F238E27FC236}">
                <a16:creationId xmlns:a16="http://schemas.microsoft.com/office/drawing/2014/main" id="{AECBD75E-1947-D445-963B-CA5B40636F1D}"/>
              </a:ext>
            </a:extLst>
          </p:cNvPr>
          <p:cNvSpPr/>
          <p:nvPr/>
        </p:nvSpPr>
        <p:spPr>
          <a:xfrm>
            <a:off x="8178502" y="6113891"/>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5</a:t>
            </a:r>
          </a:p>
        </p:txBody>
      </p:sp>
      <p:sp>
        <p:nvSpPr>
          <p:cNvPr id="6" name="TextBox 5">
            <a:extLst>
              <a:ext uri="{FF2B5EF4-FFF2-40B4-BE49-F238E27FC236}">
                <a16:creationId xmlns:a16="http://schemas.microsoft.com/office/drawing/2014/main" id="{5BC3A62D-CC0C-EB4A-9193-F5C6121D0DE5}"/>
              </a:ext>
            </a:extLst>
          </p:cNvPr>
          <p:cNvSpPr txBox="1"/>
          <p:nvPr/>
        </p:nvSpPr>
        <p:spPr>
          <a:xfrm>
            <a:off x="4419762" y="2170390"/>
            <a:ext cx="1518671" cy="369332"/>
          </a:xfrm>
          <a:prstGeom prst="rect">
            <a:avLst/>
          </a:prstGeom>
          <a:noFill/>
        </p:spPr>
        <p:txBody>
          <a:bodyPr wrap="square" lIns="0" tIns="0" rIns="0" bIns="0" rtlCol="0">
            <a:spAutoFit/>
          </a:bodyPr>
          <a:lstStyle/>
          <a:p>
            <a:r>
              <a:rPr lang="en-GB" sz="1200" dirty="0">
                <a:solidFill>
                  <a:srgbClr val="C00000"/>
                </a:solidFill>
              </a:rPr>
              <a:t>Oracle API Platform Cloud Service</a:t>
            </a:r>
          </a:p>
        </p:txBody>
      </p:sp>
      <p:sp>
        <p:nvSpPr>
          <p:cNvPr id="12" name="TextBox 11">
            <a:extLst>
              <a:ext uri="{FF2B5EF4-FFF2-40B4-BE49-F238E27FC236}">
                <a16:creationId xmlns:a16="http://schemas.microsoft.com/office/drawing/2014/main" id="{5A2D8E23-0D0D-4743-97AF-0B901885FBCB}"/>
              </a:ext>
            </a:extLst>
          </p:cNvPr>
          <p:cNvSpPr txBox="1"/>
          <p:nvPr/>
        </p:nvSpPr>
        <p:spPr>
          <a:xfrm>
            <a:off x="5106366" y="1078128"/>
            <a:ext cx="1089461" cy="646331"/>
          </a:xfrm>
          <a:prstGeom prst="rect">
            <a:avLst/>
          </a:prstGeom>
          <a:noFill/>
        </p:spPr>
        <p:txBody>
          <a:bodyPr wrap="square" rtlCol="0">
            <a:spAutoFit/>
          </a:bodyPr>
          <a:lstStyle/>
          <a:p>
            <a:r>
              <a:rPr lang="en-GB" sz="1200" dirty="0">
                <a:solidFill>
                  <a:schemeClr val="accent1">
                    <a:lumMod val="50000"/>
                  </a:schemeClr>
                </a:solidFill>
              </a:rPr>
              <a:t>AD = Availability Domains</a:t>
            </a:r>
          </a:p>
        </p:txBody>
      </p:sp>
      <p:pic>
        <p:nvPicPr>
          <p:cNvPr id="118" name="Picture 117">
            <a:extLst>
              <a:ext uri="{FF2B5EF4-FFF2-40B4-BE49-F238E27FC236}">
                <a16:creationId xmlns:a16="http://schemas.microsoft.com/office/drawing/2014/main" id="{5BF0B021-B2B2-5441-BF1A-8B0B58847654}"/>
              </a:ext>
            </a:extLst>
          </p:cNvPr>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32139758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DEDD-4A2C-4047-A38F-7E44D2509392}"/>
              </a:ext>
            </a:extLst>
          </p:cNvPr>
          <p:cNvSpPr>
            <a:spLocks noGrp="1"/>
          </p:cNvSpPr>
          <p:nvPr>
            <p:ph type="title"/>
          </p:nvPr>
        </p:nvSpPr>
        <p:spPr>
          <a:xfrm>
            <a:off x="838200" y="365125"/>
            <a:ext cx="10515600" cy="1325563"/>
          </a:xfrm>
        </p:spPr>
        <p:txBody>
          <a:bodyPr/>
          <a:lstStyle/>
          <a:p>
            <a:r>
              <a:rPr lang="en-US" dirty="0"/>
              <a:t>Storing state, is the database part of the MS?</a:t>
            </a:r>
          </a:p>
        </p:txBody>
      </p:sp>
      <p:grpSp>
        <p:nvGrpSpPr>
          <p:cNvPr id="75" name="Group 74">
            <a:extLst>
              <a:ext uri="{FF2B5EF4-FFF2-40B4-BE49-F238E27FC236}">
                <a16:creationId xmlns:a16="http://schemas.microsoft.com/office/drawing/2014/main" id="{99A29C33-95DA-45C8-9D7D-788DCE4A280F}"/>
              </a:ext>
            </a:extLst>
          </p:cNvPr>
          <p:cNvGrpSpPr/>
          <p:nvPr/>
        </p:nvGrpSpPr>
        <p:grpSpPr>
          <a:xfrm>
            <a:off x="2365528" y="2379515"/>
            <a:ext cx="5939770" cy="1400652"/>
            <a:chOff x="2365528" y="2379515"/>
            <a:chExt cx="5939770" cy="1400652"/>
          </a:xfrm>
        </p:grpSpPr>
        <p:sp>
          <p:nvSpPr>
            <p:cNvPr id="6" name="Rounded Rectangle 62">
              <a:extLst>
                <a:ext uri="{FF2B5EF4-FFF2-40B4-BE49-F238E27FC236}">
                  <a16:creationId xmlns:a16="http://schemas.microsoft.com/office/drawing/2014/main" id="{FCB3CCB6-744E-4AFE-914E-2A138E9F9128}"/>
                </a:ext>
              </a:extLst>
            </p:cNvPr>
            <p:cNvSpPr/>
            <p:nvPr/>
          </p:nvSpPr>
          <p:spPr>
            <a:xfrm>
              <a:off x="6910225" y="2379515"/>
              <a:ext cx="1395073" cy="1400652"/>
            </a:xfrm>
            <a:prstGeom prst="round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rial" charset="0"/>
                  <a:ea typeface="Arial" charset="0"/>
                  <a:cs typeface="Arial" charset="0"/>
                </a:rPr>
                <a:t>Event Hub</a:t>
              </a:r>
            </a:p>
          </p:txBody>
        </p:sp>
        <p:pic>
          <p:nvPicPr>
            <p:cNvPr id="7" name="Picture 6" descr="http://plainicon.com/dl.php?pid=46740&amp;tem=256px&amp;con=download-icon">
              <a:extLst>
                <a:ext uri="{FF2B5EF4-FFF2-40B4-BE49-F238E27FC236}">
                  <a16:creationId xmlns:a16="http://schemas.microsoft.com/office/drawing/2014/main" id="{B5813BD3-701B-43DD-B158-2EEB1957C0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7405898" y="2889833"/>
              <a:ext cx="408661" cy="740297"/>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36">
              <a:extLst>
                <a:ext uri="{FF2B5EF4-FFF2-40B4-BE49-F238E27FC236}">
                  <a16:creationId xmlns:a16="http://schemas.microsoft.com/office/drawing/2014/main" id="{B23E67DC-1C20-473A-849B-67E35A20B9CD}"/>
                </a:ext>
              </a:extLst>
            </p:cNvPr>
            <p:cNvSpPr/>
            <p:nvPr/>
          </p:nvSpPr>
          <p:spPr>
            <a:xfrm>
              <a:off x="5389365" y="3300693"/>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9" name="Group 8">
              <a:extLst>
                <a:ext uri="{FF2B5EF4-FFF2-40B4-BE49-F238E27FC236}">
                  <a16:creationId xmlns:a16="http://schemas.microsoft.com/office/drawing/2014/main" id="{9205C9C9-5BBB-4088-8F86-B4C2C7EFA321}"/>
                </a:ext>
              </a:extLst>
            </p:cNvPr>
            <p:cNvGrpSpPr/>
            <p:nvPr/>
          </p:nvGrpSpPr>
          <p:grpSpPr>
            <a:xfrm>
              <a:off x="5890579" y="3300197"/>
              <a:ext cx="343160" cy="241939"/>
              <a:chOff x="7836530" y="946570"/>
              <a:chExt cx="257370" cy="181454"/>
            </a:xfrm>
          </p:grpSpPr>
          <p:sp>
            <p:nvSpPr>
              <p:cNvPr id="10" name="Rectangle 9">
                <a:extLst>
                  <a:ext uri="{FF2B5EF4-FFF2-40B4-BE49-F238E27FC236}">
                    <a16:creationId xmlns:a16="http://schemas.microsoft.com/office/drawing/2014/main" id="{09FCFEAF-BEEB-4D63-941D-033AA4F1FAEB}"/>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1" name="Right Arrow 39">
                <a:extLst>
                  <a:ext uri="{FF2B5EF4-FFF2-40B4-BE49-F238E27FC236}">
                    <a16:creationId xmlns:a16="http://schemas.microsoft.com/office/drawing/2014/main" id="{717D95F7-6130-4CE3-9A5C-B6AC155D8D99}"/>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12" name="Rounded Rectangle 44">
              <a:extLst>
                <a:ext uri="{FF2B5EF4-FFF2-40B4-BE49-F238E27FC236}">
                  <a16:creationId xmlns:a16="http://schemas.microsoft.com/office/drawing/2014/main" id="{91F982E8-7D54-4CBD-9A85-9A57BFC73E71}"/>
                </a:ext>
              </a:extLst>
            </p:cNvPr>
            <p:cNvSpPr/>
            <p:nvPr/>
          </p:nvSpPr>
          <p:spPr>
            <a:xfrm>
              <a:off x="2365528" y="2563201"/>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Microservice</a:t>
              </a:r>
            </a:p>
          </p:txBody>
        </p:sp>
        <p:pic>
          <p:nvPicPr>
            <p:cNvPr id="13" name="Picture 12">
              <a:extLst>
                <a:ext uri="{FF2B5EF4-FFF2-40B4-BE49-F238E27FC236}">
                  <a16:creationId xmlns:a16="http://schemas.microsoft.com/office/drawing/2014/main" id="{1A24D893-232A-41BE-838E-4E44672852AE}"/>
                </a:ext>
              </a:extLst>
            </p:cNvPr>
            <p:cNvPicPr>
              <a:picLocks noChangeAspect="1"/>
            </p:cNvPicPr>
            <p:nvPr/>
          </p:nvPicPr>
          <p:blipFill>
            <a:blip r:embed="rId3"/>
            <a:stretch>
              <a:fillRect/>
            </a:stretch>
          </p:blipFill>
          <p:spPr>
            <a:xfrm>
              <a:off x="2573392" y="2989942"/>
              <a:ext cx="748992" cy="465240"/>
            </a:xfrm>
            <a:prstGeom prst="rect">
              <a:avLst/>
            </a:prstGeom>
          </p:spPr>
        </p:pic>
        <p:sp>
          <p:nvSpPr>
            <p:cNvPr id="14" name="TextBox 13">
              <a:extLst>
                <a:ext uri="{FF2B5EF4-FFF2-40B4-BE49-F238E27FC236}">
                  <a16:creationId xmlns:a16="http://schemas.microsoft.com/office/drawing/2014/main" id="{0D4CF5BF-C65C-4E22-8D3D-C7AAD6355A8B}"/>
                </a:ext>
              </a:extLst>
            </p:cNvPr>
            <p:cNvSpPr txBox="1"/>
            <p:nvPr/>
          </p:nvSpPr>
          <p:spPr>
            <a:xfrm>
              <a:off x="3616678" y="3568124"/>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15" name="TextBox 14">
              <a:extLst>
                <a:ext uri="{FF2B5EF4-FFF2-40B4-BE49-F238E27FC236}">
                  <a16:creationId xmlns:a16="http://schemas.microsoft.com/office/drawing/2014/main" id="{8B07B7D0-B9BA-4ED6-BECF-348EB61BC9AF}"/>
                </a:ext>
              </a:extLst>
            </p:cNvPr>
            <p:cNvSpPr txBox="1"/>
            <p:nvPr/>
          </p:nvSpPr>
          <p:spPr>
            <a:xfrm>
              <a:off x="2773460" y="3522190"/>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grpSp>
          <p:nvGrpSpPr>
            <p:cNvPr id="16" name="Group 15">
              <a:extLst>
                <a:ext uri="{FF2B5EF4-FFF2-40B4-BE49-F238E27FC236}">
                  <a16:creationId xmlns:a16="http://schemas.microsoft.com/office/drawing/2014/main" id="{EECA3FE3-5E54-4652-AA18-EB144989A0F6}"/>
                </a:ext>
              </a:extLst>
            </p:cNvPr>
            <p:cNvGrpSpPr/>
            <p:nvPr/>
          </p:nvGrpSpPr>
          <p:grpSpPr>
            <a:xfrm>
              <a:off x="4369747" y="2977779"/>
              <a:ext cx="574869" cy="775011"/>
              <a:chOff x="7185238" y="1834985"/>
              <a:chExt cx="431152" cy="581258"/>
            </a:xfrm>
          </p:grpSpPr>
          <p:sp>
            <p:nvSpPr>
              <p:cNvPr id="17" name="Rectangle 16">
                <a:extLst>
                  <a:ext uri="{FF2B5EF4-FFF2-40B4-BE49-F238E27FC236}">
                    <a16:creationId xmlns:a16="http://schemas.microsoft.com/office/drawing/2014/main" id="{E1387734-1469-4D7F-BD78-1D2B1D9355E8}"/>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18" name="TextBox 17">
                <a:extLst>
                  <a:ext uri="{FF2B5EF4-FFF2-40B4-BE49-F238E27FC236}">
                    <a16:creationId xmlns:a16="http://schemas.microsoft.com/office/drawing/2014/main" id="{8C869418-3B69-4AE8-AB78-11CCA64E4761}"/>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19" name="Picture 18">
              <a:extLst>
                <a:ext uri="{FF2B5EF4-FFF2-40B4-BE49-F238E27FC236}">
                  <a16:creationId xmlns:a16="http://schemas.microsoft.com/office/drawing/2014/main" id="{576873B5-4074-4D9A-AAFC-3B39E967B0C2}"/>
                </a:ext>
              </a:extLst>
            </p:cNvPr>
            <p:cNvPicPr>
              <a:picLocks noChangeAspect="1"/>
            </p:cNvPicPr>
            <p:nvPr/>
          </p:nvPicPr>
          <p:blipFill>
            <a:blip r:embed="rId4"/>
            <a:stretch>
              <a:fillRect/>
            </a:stretch>
          </p:blipFill>
          <p:spPr>
            <a:xfrm rot="16200000">
              <a:off x="3594015" y="3007113"/>
              <a:ext cx="486663" cy="486663"/>
            </a:xfrm>
            <a:prstGeom prst="rect">
              <a:avLst/>
            </a:prstGeom>
            <a:solidFill>
              <a:schemeClr val="bg1"/>
            </a:solidFill>
            <a:ln w="28575">
              <a:solidFill>
                <a:schemeClr val="tx1">
                  <a:lumMod val="50000"/>
                </a:schemeClr>
              </a:solidFill>
            </a:ln>
          </p:spPr>
        </p:pic>
        <p:sp>
          <p:nvSpPr>
            <p:cNvPr id="21" name="Right Arrow 73">
              <a:extLst>
                <a:ext uri="{FF2B5EF4-FFF2-40B4-BE49-F238E27FC236}">
                  <a16:creationId xmlns:a16="http://schemas.microsoft.com/office/drawing/2014/main" id="{D966A4C0-F7FF-4C67-AE5B-9AE8CA858224}"/>
                </a:ext>
              </a:extLst>
            </p:cNvPr>
            <p:cNvSpPr/>
            <p:nvPr/>
          </p:nvSpPr>
          <p:spPr>
            <a:xfrm rot="10800000">
              <a:off x="5376935" y="2755927"/>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22" name="Group 21">
              <a:extLst>
                <a:ext uri="{FF2B5EF4-FFF2-40B4-BE49-F238E27FC236}">
                  <a16:creationId xmlns:a16="http://schemas.microsoft.com/office/drawing/2014/main" id="{C5D84B03-61BB-4132-A3F6-DB4D571C5069}"/>
                </a:ext>
              </a:extLst>
            </p:cNvPr>
            <p:cNvGrpSpPr/>
            <p:nvPr/>
          </p:nvGrpSpPr>
          <p:grpSpPr>
            <a:xfrm rot="10800000">
              <a:off x="5978475" y="2756911"/>
              <a:ext cx="343160" cy="241939"/>
              <a:chOff x="7836530" y="946570"/>
              <a:chExt cx="257370" cy="181454"/>
            </a:xfrm>
          </p:grpSpPr>
          <p:sp>
            <p:nvSpPr>
              <p:cNvPr id="23" name="Rectangle 22">
                <a:extLst>
                  <a:ext uri="{FF2B5EF4-FFF2-40B4-BE49-F238E27FC236}">
                    <a16:creationId xmlns:a16="http://schemas.microsoft.com/office/drawing/2014/main" id="{68F52E27-D411-4B10-B9BB-7F0D1DABCB6D}"/>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24" name="Right Arrow 76">
                <a:extLst>
                  <a:ext uri="{FF2B5EF4-FFF2-40B4-BE49-F238E27FC236}">
                    <a16:creationId xmlns:a16="http://schemas.microsoft.com/office/drawing/2014/main" id="{0EB66BA5-C13C-48A1-9D07-A176030CB677}"/>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grpSp>
      <p:grpSp>
        <p:nvGrpSpPr>
          <p:cNvPr id="74" name="Group 73">
            <a:extLst>
              <a:ext uri="{FF2B5EF4-FFF2-40B4-BE49-F238E27FC236}">
                <a16:creationId xmlns:a16="http://schemas.microsoft.com/office/drawing/2014/main" id="{8FE2E6C1-4808-453F-B170-D9A17648347C}"/>
              </a:ext>
            </a:extLst>
          </p:cNvPr>
          <p:cNvGrpSpPr/>
          <p:nvPr/>
        </p:nvGrpSpPr>
        <p:grpSpPr>
          <a:xfrm>
            <a:off x="399459" y="3802096"/>
            <a:ext cx="9106701" cy="1400652"/>
            <a:chOff x="399459" y="3802096"/>
            <a:chExt cx="9106701" cy="1400652"/>
          </a:xfrm>
        </p:grpSpPr>
        <p:sp>
          <p:nvSpPr>
            <p:cNvPr id="26" name="Rounded Rectangle 62">
              <a:extLst>
                <a:ext uri="{FF2B5EF4-FFF2-40B4-BE49-F238E27FC236}">
                  <a16:creationId xmlns:a16="http://schemas.microsoft.com/office/drawing/2014/main" id="{AC9F6BCF-0B57-4363-9517-1A50AB87B1C4}"/>
                </a:ext>
              </a:extLst>
            </p:cNvPr>
            <p:cNvSpPr/>
            <p:nvPr/>
          </p:nvSpPr>
          <p:spPr>
            <a:xfrm>
              <a:off x="8111087" y="3802096"/>
              <a:ext cx="1395073" cy="1400652"/>
            </a:xfrm>
            <a:prstGeom prst="round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rial" charset="0"/>
                  <a:ea typeface="Arial" charset="0"/>
                  <a:cs typeface="Arial" charset="0"/>
                </a:rPr>
                <a:t>Event Hub</a:t>
              </a:r>
            </a:p>
          </p:txBody>
        </p:sp>
        <p:pic>
          <p:nvPicPr>
            <p:cNvPr id="27" name="Picture 26" descr="http://plainicon.com/dl.php?pid=46740&amp;tem=256px&amp;con=download-icon">
              <a:extLst>
                <a:ext uri="{FF2B5EF4-FFF2-40B4-BE49-F238E27FC236}">
                  <a16:creationId xmlns:a16="http://schemas.microsoft.com/office/drawing/2014/main" id="{2CDB5020-AC90-4136-9244-4EB62659ED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8606760" y="4312414"/>
              <a:ext cx="408661" cy="740297"/>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Arrow 36">
              <a:extLst>
                <a:ext uri="{FF2B5EF4-FFF2-40B4-BE49-F238E27FC236}">
                  <a16:creationId xmlns:a16="http://schemas.microsoft.com/office/drawing/2014/main" id="{E6FD444E-E169-4D9B-8FB3-DC25619A362E}"/>
                </a:ext>
              </a:extLst>
            </p:cNvPr>
            <p:cNvSpPr/>
            <p:nvPr/>
          </p:nvSpPr>
          <p:spPr>
            <a:xfrm>
              <a:off x="6590227" y="4723274"/>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29" name="Group 28">
              <a:extLst>
                <a:ext uri="{FF2B5EF4-FFF2-40B4-BE49-F238E27FC236}">
                  <a16:creationId xmlns:a16="http://schemas.microsoft.com/office/drawing/2014/main" id="{D73F41A0-84BD-4E5C-B2B4-CC1462B1D3F5}"/>
                </a:ext>
              </a:extLst>
            </p:cNvPr>
            <p:cNvGrpSpPr/>
            <p:nvPr/>
          </p:nvGrpSpPr>
          <p:grpSpPr>
            <a:xfrm>
              <a:off x="7091441" y="4722778"/>
              <a:ext cx="343160" cy="241939"/>
              <a:chOff x="7836530" y="946570"/>
              <a:chExt cx="257370" cy="181454"/>
            </a:xfrm>
          </p:grpSpPr>
          <p:sp>
            <p:nvSpPr>
              <p:cNvPr id="30" name="Rectangle 29">
                <a:extLst>
                  <a:ext uri="{FF2B5EF4-FFF2-40B4-BE49-F238E27FC236}">
                    <a16:creationId xmlns:a16="http://schemas.microsoft.com/office/drawing/2014/main" id="{DDBD29C9-52D4-424D-B89B-A34EC2F6D15F}"/>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31" name="Right Arrow 39">
                <a:extLst>
                  <a:ext uri="{FF2B5EF4-FFF2-40B4-BE49-F238E27FC236}">
                    <a16:creationId xmlns:a16="http://schemas.microsoft.com/office/drawing/2014/main" id="{77E47EFC-44F7-4A11-9274-F18A7EC72DBC}"/>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0" name="Right Arrow 73">
              <a:extLst>
                <a:ext uri="{FF2B5EF4-FFF2-40B4-BE49-F238E27FC236}">
                  <a16:creationId xmlns:a16="http://schemas.microsoft.com/office/drawing/2014/main" id="{7F52AA1B-38FF-4780-873D-BE6B7783787A}"/>
                </a:ext>
              </a:extLst>
            </p:cNvPr>
            <p:cNvSpPr/>
            <p:nvPr/>
          </p:nvSpPr>
          <p:spPr>
            <a:xfrm rot="10800000">
              <a:off x="6577797" y="4178508"/>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41" name="Group 40">
              <a:extLst>
                <a:ext uri="{FF2B5EF4-FFF2-40B4-BE49-F238E27FC236}">
                  <a16:creationId xmlns:a16="http://schemas.microsoft.com/office/drawing/2014/main" id="{ED0A62AF-4F24-4B9E-9E94-56D2DEA2E7CC}"/>
                </a:ext>
              </a:extLst>
            </p:cNvPr>
            <p:cNvGrpSpPr/>
            <p:nvPr/>
          </p:nvGrpSpPr>
          <p:grpSpPr>
            <a:xfrm rot="10800000">
              <a:off x="7179337" y="4179492"/>
              <a:ext cx="343160" cy="241939"/>
              <a:chOff x="7836530" y="946570"/>
              <a:chExt cx="257370" cy="181454"/>
            </a:xfrm>
          </p:grpSpPr>
          <p:sp>
            <p:nvSpPr>
              <p:cNvPr id="42" name="Rectangle 41">
                <a:extLst>
                  <a:ext uri="{FF2B5EF4-FFF2-40B4-BE49-F238E27FC236}">
                    <a16:creationId xmlns:a16="http://schemas.microsoft.com/office/drawing/2014/main" id="{816513BE-074A-4E9D-8894-6BC3642BD2AB}"/>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43" name="Right Arrow 76">
                <a:extLst>
                  <a:ext uri="{FF2B5EF4-FFF2-40B4-BE49-F238E27FC236}">
                    <a16:creationId xmlns:a16="http://schemas.microsoft.com/office/drawing/2014/main" id="{0CDC7C7E-F76E-4BF9-9ADF-365991544237}"/>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4" name="Rounded Rectangle 44">
              <a:extLst>
                <a:ext uri="{FF2B5EF4-FFF2-40B4-BE49-F238E27FC236}">
                  <a16:creationId xmlns:a16="http://schemas.microsoft.com/office/drawing/2014/main" id="{08F81640-C871-46ED-A153-34EF5332E0DA}"/>
                </a:ext>
              </a:extLst>
            </p:cNvPr>
            <p:cNvSpPr/>
            <p:nvPr/>
          </p:nvSpPr>
          <p:spPr>
            <a:xfrm>
              <a:off x="4394428" y="3956840"/>
              <a:ext cx="2020528"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Microservice</a:t>
              </a:r>
            </a:p>
          </p:txBody>
        </p:sp>
        <p:sp>
          <p:nvSpPr>
            <p:cNvPr id="46" name="TextBox 45">
              <a:extLst>
                <a:ext uri="{FF2B5EF4-FFF2-40B4-BE49-F238E27FC236}">
                  <a16:creationId xmlns:a16="http://schemas.microsoft.com/office/drawing/2014/main" id="{9EB75836-DE7E-41DE-B831-5CD6AD35E5B2}"/>
                </a:ext>
              </a:extLst>
            </p:cNvPr>
            <p:cNvSpPr txBox="1"/>
            <p:nvPr/>
          </p:nvSpPr>
          <p:spPr>
            <a:xfrm>
              <a:off x="4742359" y="4961763"/>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grpSp>
          <p:nvGrpSpPr>
            <p:cNvPr id="48" name="Group 47">
              <a:extLst>
                <a:ext uri="{FF2B5EF4-FFF2-40B4-BE49-F238E27FC236}">
                  <a16:creationId xmlns:a16="http://schemas.microsoft.com/office/drawing/2014/main" id="{7DB4C6D5-F06E-4302-A5A9-1541C9E83678}"/>
                </a:ext>
              </a:extLst>
            </p:cNvPr>
            <p:cNvGrpSpPr/>
            <p:nvPr/>
          </p:nvGrpSpPr>
          <p:grpSpPr>
            <a:xfrm>
              <a:off x="5495428" y="4371418"/>
              <a:ext cx="574869" cy="775011"/>
              <a:chOff x="7185238" y="1834985"/>
              <a:chExt cx="431152" cy="581258"/>
            </a:xfrm>
          </p:grpSpPr>
          <p:sp>
            <p:nvSpPr>
              <p:cNvPr id="49" name="Rectangle 48">
                <a:extLst>
                  <a:ext uri="{FF2B5EF4-FFF2-40B4-BE49-F238E27FC236}">
                    <a16:creationId xmlns:a16="http://schemas.microsoft.com/office/drawing/2014/main" id="{05E9F678-C9C4-4486-AC8A-16B298449E06}"/>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50" name="TextBox 49">
                <a:extLst>
                  <a:ext uri="{FF2B5EF4-FFF2-40B4-BE49-F238E27FC236}">
                    <a16:creationId xmlns:a16="http://schemas.microsoft.com/office/drawing/2014/main" id="{50989196-E7A4-4DA7-B83D-CE606C097274}"/>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51" name="Picture 50">
              <a:extLst>
                <a:ext uri="{FF2B5EF4-FFF2-40B4-BE49-F238E27FC236}">
                  <a16:creationId xmlns:a16="http://schemas.microsoft.com/office/drawing/2014/main" id="{D5E064C3-76E8-467E-8D30-E1435599E93B}"/>
                </a:ext>
              </a:extLst>
            </p:cNvPr>
            <p:cNvPicPr>
              <a:picLocks noChangeAspect="1"/>
            </p:cNvPicPr>
            <p:nvPr/>
          </p:nvPicPr>
          <p:blipFill>
            <a:blip r:embed="rId4"/>
            <a:stretch>
              <a:fillRect/>
            </a:stretch>
          </p:blipFill>
          <p:spPr>
            <a:xfrm rot="16200000">
              <a:off x="4719696" y="4400752"/>
              <a:ext cx="486663" cy="486663"/>
            </a:xfrm>
            <a:prstGeom prst="rect">
              <a:avLst/>
            </a:prstGeom>
            <a:solidFill>
              <a:schemeClr val="bg1"/>
            </a:solidFill>
            <a:ln w="28575">
              <a:solidFill>
                <a:schemeClr val="tx1">
                  <a:lumMod val="50000"/>
                </a:schemeClr>
              </a:solidFill>
            </a:ln>
          </p:spPr>
        </p:pic>
        <p:pic>
          <p:nvPicPr>
            <p:cNvPr id="52" name="Picture 51">
              <a:extLst>
                <a:ext uri="{FF2B5EF4-FFF2-40B4-BE49-F238E27FC236}">
                  <a16:creationId xmlns:a16="http://schemas.microsoft.com/office/drawing/2014/main" id="{11A4846B-0197-40D9-B274-8E8E8EB05384}"/>
                </a:ext>
              </a:extLst>
            </p:cNvPr>
            <p:cNvPicPr>
              <a:picLocks noChangeAspect="1"/>
            </p:cNvPicPr>
            <p:nvPr/>
          </p:nvPicPr>
          <p:blipFill>
            <a:blip r:embed="rId3"/>
            <a:stretch>
              <a:fillRect/>
            </a:stretch>
          </p:blipFill>
          <p:spPr>
            <a:xfrm>
              <a:off x="2960119" y="4324320"/>
              <a:ext cx="748992" cy="465240"/>
            </a:xfrm>
            <a:prstGeom prst="rect">
              <a:avLst/>
            </a:prstGeom>
          </p:spPr>
        </p:pic>
        <p:sp>
          <p:nvSpPr>
            <p:cNvPr id="53" name="TextBox 52">
              <a:extLst>
                <a:ext uri="{FF2B5EF4-FFF2-40B4-BE49-F238E27FC236}">
                  <a16:creationId xmlns:a16="http://schemas.microsoft.com/office/drawing/2014/main" id="{4EE11355-B147-422A-BCC9-98D744103A33}"/>
                </a:ext>
              </a:extLst>
            </p:cNvPr>
            <p:cNvSpPr txBox="1"/>
            <p:nvPr/>
          </p:nvSpPr>
          <p:spPr>
            <a:xfrm>
              <a:off x="3160187" y="4798693"/>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sp>
          <p:nvSpPr>
            <p:cNvPr id="62" name="Rounded Rectangle 44">
              <a:extLst>
                <a:ext uri="{FF2B5EF4-FFF2-40B4-BE49-F238E27FC236}">
                  <a16:creationId xmlns:a16="http://schemas.microsoft.com/office/drawing/2014/main" id="{4725A187-3E1A-4BB3-BE5F-76C35117B7CD}"/>
                </a:ext>
              </a:extLst>
            </p:cNvPr>
            <p:cNvSpPr/>
            <p:nvPr/>
          </p:nvSpPr>
          <p:spPr>
            <a:xfrm>
              <a:off x="399459" y="3958803"/>
              <a:ext cx="2020528"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Microservice</a:t>
              </a:r>
            </a:p>
          </p:txBody>
        </p:sp>
        <p:sp>
          <p:nvSpPr>
            <p:cNvPr id="63" name="TextBox 62">
              <a:extLst>
                <a:ext uri="{FF2B5EF4-FFF2-40B4-BE49-F238E27FC236}">
                  <a16:creationId xmlns:a16="http://schemas.microsoft.com/office/drawing/2014/main" id="{456E3758-E900-4D11-9C28-D7E1EABF8E1A}"/>
                </a:ext>
              </a:extLst>
            </p:cNvPr>
            <p:cNvSpPr txBox="1"/>
            <p:nvPr/>
          </p:nvSpPr>
          <p:spPr>
            <a:xfrm>
              <a:off x="747390" y="4963726"/>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grpSp>
          <p:nvGrpSpPr>
            <p:cNvPr id="64" name="Group 63">
              <a:extLst>
                <a:ext uri="{FF2B5EF4-FFF2-40B4-BE49-F238E27FC236}">
                  <a16:creationId xmlns:a16="http://schemas.microsoft.com/office/drawing/2014/main" id="{093CA875-9F90-40E6-8FD7-29E3218093C0}"/>
                </a:ext>
              </a:extLst>
            </p:cNvPr>
            <p:cNvGrpSpPr/>
            <p:nvPr/>
          </p:nvGrpSpPr>
          <p:grpSpPr>
            <a:xfrm>
              <a:off x="1500459" y="4373381"/>
              <a:ext cx="574869" cy="775011"/>
              <a:chOff x="7185238" y="1834985"/>
              <a:chExt cx="431152" cy="581258"/>
            </a:xfrm>
          </p:grpSpPr>
          <p:sp>
            <p:nvSpPr>
              <p:cNvPr id="65" name="Rectangle 64">
                <a:extLst>
                  <a:ext uri="{FF2B5EF4-FFF2-40B4-BE49-F238E27FC236}">
                    <a16:creationId xmlns:a16="http://schemas.microsoft.com/office/drawing/2014/main" id="{7C94BFA4-3421-43C8-A95D-FA7D88CCF388}"/>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66" name="TextBox 65">
                <a:extLst>
                  <a:ext uri="{FF2B5EF4-FFF2-40B4-BE49-F238E27FC236}">
                    <a16:creationId xmlns:a16="http://schemas.microsoft.com/office/drawing/2014/main" id="{CC243DE4-61D7-414D-8378-98544C5D71CF}"/>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67" name="Picture 66">
              <a:extLst>
                <a:ext uri="{FF2B5EF4-FFF2-40B4-BE49-F238E27FC236}">
                  <a16:creationId xmlns:a16="http://schemas.microsoft.com/office/drawing/2014/main" id="{CEFA03A0-1D14-40D0-9088-D9BB82F255F2}"/>
                </a:ext>
              </a:extLst>
            </p:cNvPr>
            <p:cNvPicPr>
              <a:picLocks noChangeAspect="1"/>
            </p:cNvPicPr>
            <p:nvPr/>
          </p:nvPicPr>
          <p:blipFill>
            <a:blip r:embed="rId4"/>
            <a:stretch>
              <a:fillRect/>
            </a:stretch>
          </p:blipFill>
          <p:spPr>
            <a:xfrm rot="16200000">
              <a:off x="724727" y="4402715"/>
              <a:ext cx="486663" cy="486663"/>
            </a:xfrm>
            <a:prstGeom prst="rect">
              <a:avLst/>
            </a:prstGeom>
            <a:solidFill>
              <a:schemeClr val="bg1"/>
            </a:solidFill>
            <a:ln w="28575">
              <a:solidFill>
                <a:schemeClr val="tx1">
                  <a:lumMod val="50000"/>
                </a:schemeClr>
              </a:solidFill>
            </a:ln>
          </p:spPr>
        </p:pic>
        <p:cxnSp>
          <p:nvCxnSpPr>
            <p:cNvPr id="69" name="Straight Connector 68">
              <a:extLst>
                <a:ext uri="{FF2B5EF4-FFF2-40B4-BE49-F238E27FC236}">
                  <a16:creationId xmlns:a16="http://schemas.microsoft.com/office/drawing/2014/main" id="{4F411A1A-3426-4518-B23C-0B206CCEFD3D}"/>
                </a:ext>
              </a:extLst>
            </p:cNvPr>
            <p:cNvCxnSpPr>
              <a:cxnSpLocks/>
              <a:stCxn id="62" idx="3"/>
              <a:endCxn id="52" idx="1"/>
            </p:cNvCxnSpPr>
            <p:nvPr/>
          </p:nvCxnSpPr>
          <p:spPr>
            <a:xfrm flipV="1">
              <a:off x="2419987" y="4556940"/>
              <a:ext cx="540132" cy="1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78CEB84-137B-4EF3-801A-3E15ADFDAD91}"/>
                </a:ext>
              </a:extLst>
            </p:cNvPr>
            <p:cNvCxnSpPr>
              <a:stCxn id="52" idx="3"/>
              <a:endCxn id="44" idx="1"/>
            </p:cNvCxnSpPr>
            <p:nvPr/>
          </p:nvCxnSpPr>
          <p:spPr>
            <a:xfrm flipV="1">
              <a:off x="3709111" y="4556464"/>
              <a:ext cx="685317" cy="47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4" name="Picture 53"/>
          <p:cNvPicPr>
            <a:picLocks noChangeAspect="1"/>
          </p:cNvPicPr>
          <p:nvPr/>
        </p:nvPicPr>
        <p:blipFill>
          <a:blip r:embed="rId5"/>
          <a:stretch>
            <a:fillRect/>
          </a:stretch>
        </p:blipFill>
        <p:spPr>
          <a:xfrm>
            <a:off x="11682792" y="34836"/>
            <a:ext cx="439538" cy="531221"/>
          </a:xfrm>
          <a:prstGeom prst="rect">
            <a:avLst/>
          </a:prstGeom>
        </p:spPr>
      </p:pic>
    </p:spTree>
    <p:extLst>
      <p:ext uri="{BB962C8B-B14F-4D97-AF65-F5344CB8AC3E}">
        <p14:creationId xmlns:p14="http://schemas.microsoft.com/office/powerpoint/2010/main" val="106457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4"/>
                                        </p:tgtEl>
                                        <p:attrNameLst>
                                          <p:attrName>ppt_x</p:attrName>
                                        </p:attrNameLst>
                                      </p:cBhvr>
                                      <p:tavLst>
                                        <p:tav tm="0">
                                          <p:val>
                                            <p:strVal val="ppt_x"/>
                                          </p:val>
                                        </p:tav>
                                        <p:tav tm="100000">
                                          <p:val>
                                            <p:strVal val="ppt_x"/>
                                          </p:val>
                                        </p:tav>
                                      </p:tavLst>
                                    </p:anim>
                                    <p:anim calcmode="lin" valueType="num">
                                      <p:cBhvr additive="base">
                                        <p:cTn id="7" dur="500"/>
                                        <p:tgtEl>
                                          <p:spTgt spid="74"/>
                                        </p:tgtEl>
                                        <p:attrNameLst>
                                          <p:attrName>ppt_y</p:attrName>
                                        </p:attrNameLst>
                                      </p:cBhvr>
                                      <p:tavLst>
                                        <p:tav tm="0">
                                          <p:val>
                                            <p:strVal val="ppt_y"/>
                                          </p:val>
                                        </p:tav>
                                        <p:tav tm="100000">
                                          <p:val>
                                            <p:strVal val="1+ppt_h/2"/>
                                          </p:val>
                                        </p:tav>
                                      </p:tavLst>
                                    </p:anim>
                                    <p:set>
                                      <p:cBhvr>
                                        <p:cTn id="8" dur="1" fill="hold">
                                          <p:stCondLst>
                                            <p:cond delay="499"/>
                                          </p:stCondLst>
                                        </p:cTn>
                                        <p:tgtEl>
                                          <p:spTgt spid="74"/>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ppt_x"/>
                                          </p:val>
                                        </p:tav>
                                        <p:tav tm="100000">
                                          <p:val>
                                            <p:strVal val="#ppt_x"/>
                                          </p:val>
                                        </p:tav>
                                      </p:tavLst>
                                    </p:anim>
                                    <p:anim calcmode="lin" valueType="num">
                                      <p:cBhvr additive="base">
                                        <p:cTn id="1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p of Europe"/>
          <p:cNvPicPr>
            <a:picLocks noChangeAspect="1" noChangeArrowheads="1"/>
          </p:cNvPicPr>
          <p:nvPr/>
        </p:nvPicPr>
        <p:blipFill rotWithShape="1">
          <a:blip r:embed="rId2">
            <a:extLst>
              <a:ext uri="{28A0092B-C50C-407E-A947-70E740481C1C}">
                <a14:useLocalDpi xmlns:a14="http://schemas.microsoft.com/office/drawing/2010/main" val="0"/>
              </a:ext>
            </a:extLst>
          </a:blip>
          <a:srcRect t="22075" r="38687" b="8149"/>
          <a:stretch/>
        </p:blipFill>
        <p:spPr bwMode="auto">
          <a:xfrm>
            <a:off x="2554712" y="834543"/>
            <a:ext cx="9170185" cy="5416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The Team</a:t>
            </a:r>
            <a:endParaRPr lang="nl-NL"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52239" y="614475"/>
            <a:ext cx="1381846" cy="2069872"/>
          </a:xfrm>
        </p:spPr>
      </p:pic>
      <p:pic>
        <p:nvPicPr>
          <p:cNvPr id="4" name="Picture 3"/>
          <p:cNvPicPr>
            <a:picLocks noChangeAspect="1"/>
          </p:cNvPicPr>
          <p:nvPr/>
        </p:nvPicPr>
        <p:blipFill>
          <a:blip r:embed="rId4"/>
          <a:stretch>
            <a:fillRect/>
          </a:stretch>
        </p:blipFill>
        <p:spPr>
          <a:xfrm>
            <a:off x="4408122" y="1037382"/>
            <a:ext cx="2488095" cy="2866188"/>
          </a:xfrm>
          <a:prstGeom prst="rect">
            <a:avLst/>
          </a:prstGeom>
        </p:spPr>
      </p:pic>
      <p:pic>
        <p:nvPicPr>
          <p:cNvPr id="6" name="Picture 5"/>
          <p:cNvPicPr>
            <a:picLocks noChangeAspect="1"/>
          </p:cNvPicPr>
          <p:nvPr/>
        </p:nvPicPr>
        <p:blipFill>
          <a:blip r:embed="rId5"/>
          <a:stretch>
            <a:fillRect/>
          </a:stretch>
        </p:blipFill>
        <p:spPr>
          <a:xfrm>
            <a:off x="8652950" y="1630595"/>
            <a:ext cx="1479643" cy="2107504"/>
          </a:xfrm>
          <a:prstGeom prst="rect">
            <a:avLst/>
          </a:prstGeom>
        </p:spPr>
      </p:pic>
      <p:pic>
        <p:nvPicPr>
          <p:cNvPr id="7" name="Picture 6"/>
          <p:cNvPicPr>
            <a:picLocks noChangeAspect="1"/>
          </p:cNvPicPr>
          <p:nvPr/>
        </p:nvPicPr>
        <p:blipFill>
          <a:blip r:embed="rId6"/>
          <a:stretch>
            <a:fillRect/>
          </a:stretch>
        </p:blipFill>
        <p:spPr>
          <a:xfrm>
            <a:off x="7679589" y="4205481"/>
            <a:ext cx="1942024" cy="2377166"/>
          </a:xfrm>
          <a:prstGeom prst="rect">
            <a:avLst/>
          </a:prstGeom>
        </p:spPr>
      </p:pic>
      <p:pic>
        <p:nvPicPr>
          <p:cNvPr id="8" name="Picture 7"/>
          <p:cNvPicPr>
            <a:picLocks noChangeAspect="1"/>
          </p:cNvPicPr>
          <p:nvPr/>
        </p:nvPicPr>
        <p:blipFill>
          <a:blip r:embed="rId7"/>
          <a:stretch>
            <a:fillRect/>
          </a:stretch>
        </p:blipFill>
        <p:spPr>
          <a:xfrm>
            <a:off x="6225219" y="3016320"/>
            <a:ext cx="1579297" cy="1908721"/>
          </a:xfrm>
          <a:prstGeom prst="rect">
            <a:avLst/>
          </a:prstGeom>
        </p:spPr>
      </p:pic>
      <p:pic>
        <p:nvPicPr>
          <p:cNvPr id="11" name="Picture 10"/>
          <p:cNvPicPr>
            <a:picLocks noChangeAspect="1"/>
          </p:cNvPicPr>
          <p:nvPr/>
        </p:nvPicPr>
        <p:blipFill>
          <a:blip r:embed="rId8"/>
          <a:stretch>
            <a:fillRect/>
          </a:stretch>
        </p:blipFill>
        <p:spPr>
          <a:xfrm>
            <a:off x="3473627" y="4103788"/>
            <a:ext cx="2178542" cy="2580552"/>
          </a:xfrm>
          <a:prstGeom prst="rect">
            <a:avLst/>
          </a:prstGeom>
        </p:spPr>
      </p:pic>
    </p:spTree>
    <p:extLst>
      <p:ext uri="{BB962C8B-B14F-4D97-AF65-F5344CB8AC3E}">
        <p14:creationId xmlns:p14="http://schemas.microsoft.com/office/powerpoint/2010/main" val="406253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640A-6DC9-4BAC-98E9-5CCC9C62BCA8}"/>
              </a:ext>
            </a:extLst>
          </p:cNvPr>
          <p:cNvSpPr>
            <a:spLocks noGrp="1"/>
          </p:cNvSpPr>
          <p:nvPr>
            <p:ph type="title"/>
          </p:nvPr>
        </p:nvSpPr>
        <p:spPr/>
        <p:txBody>
          <a:bodyPr/>
          <a:lstStyle/>
          <a:p>
            <a:r>
              <a:rPr lang="en-US" dirty="0"/>
              <a:t>Storing state: </a:t>
            </a:r>
            <a:r>
              <a:rPr lang="en-US" dirty="0" err="1"/>
              <a:t>noSQL</a:t>
            </a:r>
            <a:r>
              <a:rPr lang="en-US" dirty="0"/>
              <a:t> or SQL</a:t>
            </a:r>
          </a:p>
        </p:txBody>
      </p:sp>
      <p:sp>
        <p:nvSpPr>
          <p:cNvPr id="4" name="Text Placeholder 3">
            <a:extLst>
              <a:ext uri="{FF2B5EF4-FFF2-40B4-BE49-F238E27FC236}">
                <a16:creationId xmlns:a16="http://schemas.microsoft.com/office/drawing/2014/main" id="{581F089C-CA90-4995-92E0-DB3372D78DB8}"/>
              </a:ext>
            </a:extLst>
          </p:cNvPr>
          <p:cNvSpPr>
            <a:spLocks noGrp="1"/>
          </p:cNvSpPr>
          <p:nvPr>
            <p:ph type="body" idx="1"/>
          </p:nvPr>
        </p:nvSpPr>
        <p:spPr/>
        <p:txBody>
          <a:bodyPr/>
          <a:lstStyle/>
          <a:p>
            <a:r>
              <a:rPr lang="en-US" dirty="0"/>
              <a:t>SQL</a:t>
            </a:r>
          </a:p>
        </p:txBody>
      </p:sp>
      <p:sp>
        <p:nvSpPr>
          <p:cNvPr id="5" name="Content Placeholder 4">
            <a:extLst>
              <a:ext uri="{FF2B5EF4-FFF2-40B4-BE49-F238E27FC236}">
                <a16:creationId xmlns:a16="http://schemas.microsoft.com/office/drawing/2014/main" id="{830ABDF4-847F-4CC1-B896-63F92DD78A33}"/>
              </a:ext>
            </a:extLst>
          </p:cNvPr>
          <p:cNvSpPr>
            <a:spLocks noGrp="1"/>
          </p:cNvSpPr>
          <p:nvPr>
            <p:ph sz="half" idx="2"/>
          </p:nvPr>
        </p:nvSpPr>
        <p:spPr/>
        <p:txBody>
          <a:bodyPr/>
          <a:lstStyle/>
          <a:p>
            <a:r>
              <a:rPr lang="en-US" dirty="0"/>
              <a:t>Predefined structure</a:t>
            </a:r>
          </a:p>
          <a:p>
            <a:r>
              <a:rPr lang="en-US" dirty="0"/>
              <a:t>Structured language</a:t>
            </a:r>
          </a:p>
          <a:p>
            <a:r>
              <a:rPr lang="en-US" dirty="0"/>
              <a:t>Table based</a:t>
            </a:r>
          </a:p>
          <a:p>
            <a:r>
              <a:rPr lang="en-US" dirty="0"/>
              <a:t>Vertical scalable </a:t>
            </a:r>
          </a:p>
          <a:p>
            <a:r>
              <a:rPr lang="en-US" dirty="0"/>
              <a:t>Best fit for multi row transactions</a:t>
            </a:r>
          </a:p>
        </p:txBody>
      </p:sp>
      <p:sp>
        <p:nvSpPr>
          <p:cNvPr id="6" name="Text Placeholder 5">
            <a:extLst>
              <a:ext uri="{FF2B5EF4-FFF2-40B4-BE49-F238E27FC236}">
                <a16:creationId xmlns:a16="http://schemas.microsoft.com/office/drawing/2014/main" id="{E98FB832-92D8-4714-A190-7AE751A93C8D}"/>
              </a:ext>
            </a:extLst>
          </p:cNvPr>
          <p:cNvSpPr>
            <a:spLocks noGrp="1"/>
          </p:cNvSpPr>
          <p:nvPr>
            <p:ph type="body" sz="quarter" idx="3"/>
          </p:nvPr>
        </p:nvSpPr>
        <p:spPr/>
        <p:txBody>
          <a:bodyPr/>
          <a:lstStyle/>
          <a:p>
            <a:r>
              <a:rPr lang="en-US" dirty="0" err="1"/>
              <a:t>noSQL</a:t>
            </a:r>
            <a:endParaRPr lang="en-US" dirty="0"/>
          </a:p>
        </p:txBody>
      </p:sp>
      <p:sp>
        <p:nvSpPr>
          <p:cNvPr id="7" name="Content Placeholder 6">
            <a:extLst>
              <a:ext uri="{FF2B5EF4-FFF2-40B4-BE49-F238E27FC236}">
                <a16:creationId xmlns:a16="http://schemas.microsoft.com/office/drawing/2014/main" id="{150CD810-DBC1-4184-B410-D2D39100591B}"/>
              </a:ext>
            </a:extLst>
          </p:cNvPr>
          <p:cNvSpPr>
            <a:spLocks noGrp="1"/>
          </p:cNvSpPr>
          <p:nvPr>
            <p:ph sz="quarter" idx="4"/>
          </p:nvPr>
        </p:nvSpPr>
        <p:spPr/>
        <p:txBody>
          <a:bodyPr/>
          <a:lstStyle/>
          <a:p>
            <a:r>
              <a:rPr lang="en-US" dirty="0"/>
              <a:t>Dynamic structure</a:t>
            </a:r>
          </a:p>
          <a:p>
            <a:r>
              <a:rPr lang="en-US" dirty="0"/>
              <a:t>Hierarchical structure</a:t>
            </a:r>
          </a:p>
          <a:p>
            <a:r>
              <a:rPr lang="en-US" dirty="0"/>
              <a:t>Document, key-value, graph</a:t>
            </a:r>
          </a:p>
          <a:p>
            <a:r>
              <a:rPr lang="en-US" dirty="0"/>
              <a:t>Horizontally scalable</a:t>
            </a:r>
          </a:p>
          <a:p>
            <a:r>
              <a:rPr lang="en-US" dirty="0"/>
              <a:t>Best fit for large and/or ever changing data sets</a:t>
            </a:r>
          </a:p>
        </p:txBody>
      </p:sp>
    </p:spTree>
    <p:extLst>
      <p:ext uri="{BB962C8B-B14F-4D97-AF65-F5344CB8AC3E}">
        <p14:creationId xmlns:p14="http://schemas.microsoft.com/office/powerpoint/2010/main" val="38725673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03B7-561D-4324-B188-335EE2097B38}"/>
              </a:ext>
            </a:extLst>
          </p:cNvPr>
          <p:cNvSpPr>
            <a:spLocks noGrp="1"/>
          </p:cNvSpPr>
          <p:nvPr>
            <p:ph type="title"/>
          </p:nvPr>
        </p:nvSpPr>
        <p:spPr/>
        <p:txBody>
          <a:bodyPr/>
          <a:lstStyle/>
          <a:p>
            <a:r>
              <a:rPr lang="en-US" dirty="0"/>
              <a:t>Storing state: the container</a:t>
            </a:r>
          </a:p>
        </p:txBody>
      </p:sp>
      <p:sp>
        <p:nvSpPr>
          <p:cNvPr id="3" name="Text Placeholder 2">
            <a:extLst>
              <a:ext uri="{FF2B5EF4-FFF2-40B4-BE49-F238E27FC236}">
                <a16:creationId xmlns:a16="http://schemas.microsoft.com/office/drawing/2014/main" id="{F952BFDA-2170-4830-90D0-7658FF605948}"/>
              </a:ext>
            </a:extLst>
          </p:cNvPr>
          <p:cNvSpPr>
            <a:spLocks noGrp="1"/>
          </p:cNvSpPr>
          <p:nvPr>
            <p:ph type="body" idx="1"/>
          </p:nvPr>
        </p:nvSpPr>
        <p:spPr/>
        <p:txBody>
          <a:bodyPr/>
          <a:lstStyle/>
          <a:p>
            <a:r>
              <a:rPr lang="en-US" dirty="0"/>
              <a:t>Part of the container</a:t>
            </a:r>
          </a:p>
        </p:txBody>
      </p:sp>
      <p:sp>
        <p:nvSpPr>
          <p:cNvPr id="4" name="Content Placeholder 3">
            <a:extLst>
              <a:ext uri="{FF2B5EF4-FFF2-40B4-BE49-F238E27FC236}">
                <a16:creationId xmlns:a16="http://schemas.microsoft.com/office/drawing/2014/main" id="{FAEC9860-3EEF-4A5B-ADEB-69415749493F}"/>
              </a:ext>
            </a:extLst>
          </p:cNvPr>
          <p:cNvSpPr>
            <a:spLocks noGrp="1"/>
          </p:cNvSpPr>
          <p:nvPr>
            <p:ph sz="half" idx="2"/>
          </p:nvPr>
        </p:nvSpPr>
        <p:spPr/>
        <p:txBody>
          <a:bodyPr/>
          <a:lstStyle/>
          <a:p>
            <a:r>
              <a:rPr lang="en-US" dirty="0"/>
              <a:t>One MS, one container</a:t>
            </a:r>
          </a:p>
        </p:txBody>
      </p:sp>
      <p:sp>
        <p:nvSpPr>
          <p:cNvPr id="5" name="Text Placeholder 4">
            <a:extLst>
              <a:ext uri="{FF2B5EF4-FFF2-40B4-BE49-F238E27FC236}">
                <a16:creationId xmlns:a16="http://schemas.microsoft.com/office/drawing/2014/main" id="{A2B83111-31E9-4FB4-B7FA-231D038483C1}"/>
              </a:ext>
            </a:extLst>
          </p:cNvPr>
          <p:cNvSpPr>
            <a:spLocks noGrp="1"/>
          </p:cNvSpPr>
          <p:nvPr>
            <p:ph type="body" sz="quarter" idx="3"/>
          </p:nvPr>
        </p:nvSpPr>
        <p:spPr/>
        <p:txBody>
          <a:bodyPr/>
          <a:lstStyle/>
          <a:p>
            <a:r>
              <a:rPr lang="en-US" dirty="0"/>
              <a:t>Outside the container</a:t>
            </a:r>
          </a:p>
        </p:txBody>
      </p:sp>
      <p:sp>
        <p:nvSpPr>
          <p:cNvPr id="6" name="Content Placeholder 5">
            <a:extLst>
              <a:ext uri="{FF2B5EF4-FFF2-40B4-BE49-F238E27FC236}">
                <a16:creationId xmlns:a16="http://schemas.microsoft.com/office/drawing/2014/main" id="{CA616A6D-DA57-4E41-9562-9332EB8281B9}"/>
              </a:ext>
            </a:extLst>
          </p:cNvPr>
          <p:cNvSpPr>
            <a:spLocks noGrp="1"/>
          </p:cNvSpPr>
          <p:nvPr>
            <p:ph sz="quarter" idx="4"/>
          </p:nvPr>
        </p:nvSpPr>
        <p:spPr/>
        <p:txBody>
          <a:bodyPr/>
          <a:lstStyle/>
          <a:p>
            <a:r>
              <a:rPr lang="en-US" dirty="0"/>
              <a:t>One MS, multiple container</a:t>
            </a:r>
          </a:p>
        </p:txBody>
      </p:sp>
      <p:sp>
        <p:nvSpPr>
          <p:cNvPr id="13" name="Rounded Rectangle 44">
            <a:extLst>
              <a:ext uri="{FF2B5EF4-FFF2-40B4-BE49-F238E27FC236}">
                <a16:creationId xmlns:a16="http://schemas.microsoft.com/office/drawing/2014/main" id="{5BC51D17-3473-4AFE-9F7F-3E38E48D350E}"/>
              </a:ext>
            </a:extLst>
          </p:cNvPr>
          <p:cNvSpPr/>
          <p:nvPr/>
        </p:nvSpPr>
        <p:spPr>
          <a:xfrm>
            <a:off x="1231209" y="3429000"/>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Microservice</a:t>
            </a:r>
          </a:p>
        </p:txBody>
      </p:sp>
      <p:pic>
        <p:nvPicPr>
          <p:cNvPr id="14" name="Picture 13">
            <a:extLst>
              <a:ext uri="{FF2B5EF4-FFF2-40B4-BE49-F238E27FC236}">
                <a16:creationId xmlns:a16="http://schemas.microsoft.com/office/drawing/2014/main" id="{F7630D31-60E9-4B04-82D0-913A78D6880D}"/>
              </a:ext>
            </a:extLst>
          </p:cNvPr>
          <p:cNvPicPr>
            <a:picLocks noChangeAspect="1"/>
          </p:cNvPicPr>
          <p:nvPr/>
        </p:nvPicPr>
        <p:blipFill>
          <a:blip r:embed="rId2"/>
          <a:stretch>
            <a:fillRect/>
          </a:stretch>
        </p:blipFill>
        <p:spPr>
          <a:xfrm>
            <a:off x="1439073" y="3855741"/>
            <a:ext cx="748992" cy="465240"/>
          </a:xfrm>
          <a:prstGeom prst="rect">
            <a:avLst/>
          </a:prstGeom>
        </p:spPr>
      </p:pic>
      <p:sp>
        <p:nvSpPr>
          <p:cNvPr id="15" name="TextBox 14">
            <a:extLst>
              <a:ext uri="{FF2B5EF4-FFF2-40B4-BE49-F238E27FC236}">
                <a16:creationId xmlns:a16="http://schemas.microsoft.com/office/drawing/2014/main" id="{C96350D2-D5AA-4ADB-B81C-BE8C486C572A}"/>
              </a:ext>
            </a:extLst>
          </p:cNvPr>
          <p:cNvSpPr txBox="1"/>
          <p:nvPr/>
        </p:nvSpPr>
        <p:spPr>
          <a:xfrm>
            <a:off x="2482359" y="4433923"/>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16" name="TextBox 15">
            <a:extLst>
              <a:ext uri="{FF2B5EF4-FFF2-40B4-BE49-F238E27FC236}">
                <a16:creationId xmlns:a16="http://schemas.microsoft.com/office/drawing/2014/main" id="{3A9325D3-23ED-44A5-BAC0-FA977BB8BB82}"/>
              </a:ext>
            </a:extLst>
          </p:cNvPr>
          <p:cNvSpPr txBox="1"/>
          <p:nvPr/>
        </p:nvSpPr>
        <p:spPr>
          <a:xfrm>
            <a:off x="1639141" y="4387989"/>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sp>
        <p:nvSpPr>
          <p:cNvPr id="18" name="Rectangle 17">
            <a:extLst>
              <a:ext uri="{FF2B5EF4-FFF2-40B4-BE49-F238E27FC236}">
                <a16:creationId xmlns:a16="http://schemas.microsoft.com/office/drawing/2014/main" id="{E1D36DE9-890E-4A7C-9F00-BA4EED5F2D0B}"/>
              </a:ext>
            </a:extLst>
          </p:cNvPr>
          <p:cNvSpPr/>
          <p:nvPr/>
        </p:nvSpPr>
        <p:spPr>
          <a:xfrm>
            <a:off x="3335872" y="3843578"/>
            <a:ext cx="574869" cy="523012"/>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19" name="TextBox 18">
            <a:extLst>
              <a:ext uri="{FF2B5EF4-FFF2-40B4-BE49-F238E27FC236}">
                <a16:creationId xmlns:a16="http://schemas.microsoft.com/office/drawing/2014/main" id="{11F9A072-E40B-43D2-8953-6D66A0A5A4CE}"/>
              </a:ext>
            </a:extLst>
          </p:cNvPr>
          <p:cNvSpPr txBox="1"/>
          <p:nvPr/>
        </p:nvSpPr>
        <p:spPr>
          <a:xfrm>
            <a:off x="3534907" y="4433924"/>
            <a:ext cx="256480" cy="184665"/>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pic>
        <p:nvPicPr>
          <p:cNvPr id="20" name="Picture 19">
            <a:extLst>
              <a:ext uri="{FF2B5EF4-FFF2-40B4-BE49-F238E27FC236}">
                <a16:creationId xmlns:a16="http://schemas.microsoft.com/office/drawing/2014/main" id="{B115DFFF-C1D2-44E9-B873-1CB145C4E13C}"/>
              </a:ext>
            </a:extLst>
          </p:cNvPr>
          <p:cNvPicPr>
            <a:picLocks noChangeAspect="1"/>
          </p:cNvPicPr>
          <p:nvPr/>
        </p:nvPicPr>
        <p:blipFill>
          <a:blip r:embed="rId3"/>
          <a:stretch>
            <a:fillRect/>
          </a:stretch>
        </p:blipFill>
        <p:spPr>
          <a:xfrm rot="16200000">
            <a:off x="2459696" y="3872912"/>
            <a:ext cx="486663" cy="486663"/>
          </a:xfrm>
          <a:prstGeom prst="rect">
            <a:avLst/>
          </a:prstGeom>
          <a:solidFill>
            <a:schemeClr val="bg1"/>
          </a:solidFill>
          <a:ln w="28575">
            <a:solidFill>
              <a:schemeClr val="tx1">
                <a:lumMod val="50000"/>
              </a:schemeClr>
            </a:solidFill>
          </a:ln>
        </p:spPr>
      </p:pic>
      <p:sp>
        <p:nvSpPr>
          <p:cNvPr id="35" name="Rounded Rectangle 44">
            <a:extLst>
              <a:ext uri="{FF2B5EF4-FFF2-40B4-BE49-F238E27FC236}">
                <a16:creationId xmlns:a16="http://schemas.microsoft.com/office/drawing/2014/main" id="{A3B95E63-A703-44C8-98AC-0F564BF7C5D0}"/>
              </a:ext>
            </a:extLst>
          </p:cNvPr>
          <p:cNvSpPr/>
          <p:nvPr/>
        </p:nvSpPr>
        <p:spPr>
          <a:xfrm>
            <a:off x="7839816" y="3452932"/>
            <a:ext cx="2020528"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Microservice</a:t>
            </a:r>
          </a:p>
        </p:txBody>
      </p:sp>
      <p:sp>
        <p:nvSpPr>
          <p:cNvPr id="36" name="TextBox 35">
            <a:extLst>
              <a:ext uri="{FF2B5EF4-FFF2-40B4-BE49-F238E27FC236}">
                <a16:creationId xmlns:a16="http://schemas.microsoft.com/office/drawing/2014/main" id="{78F5A739-3CA3-4343-8565-BEE38F536FA9}"/>
              </a:ext>
            </a:extLst>
          </p:cNvPr>
          <p:cNvSpPr txBox="1"/>
          <p:nvPr/>
        </p:nvSpPr>
        <p:spPr>
          <a:xfrm>
            <a:off x="8187747" y="4457855"/>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grpSp>
        <p:nvGrpSpPr>
          <p:cNvPr id="37" name="Group 36">
            <a:extLst>
              <a:ext uri="{FF2B5EF4-FFF2-40B4-BE49-F238E27FC236}">
                <a16:creationId xmlns:a16="http://schemas.microsoft.com/office/drawing/2014/main" id="{3B693710-C027-4D8A-AD15-057ECED44D02}"/>
              </a:ext>
            </a:extLst>
          </p:cNvPr>
          <p:cNvGrpSpPr/>
          <p:nvPr/>
        </p:nvGrpSpPr>
        <p:grpSpPr>
          <a:xfrm>
            <a:off x="8940816" y="3867510"/>
            <a:ext cx="574869" cy="775011"/>
            <a:chOff x="7185238" y="1834985"/>
            <a:chExt cx="431152" cy="581258"/>
          </a:xfrm>
        </p:grpSpPr>
        <p:sp>
          <p:nvSpPr>
            <p:cNvPr id="38" name="Rectangle 37">
              <a:extLst>
                <a:ext uri="{FF2B5EF4-FFF2-40B4-BE49-F238E27FC236}">
                  <a16:creationId xmlns:a16="http://schemas.microsoft.com/office/drawing/2014/main" id="{80A4FE6F-979D-4FBC-A40F-A1A3CCC738F9}"/>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39" name="TextBox 38">
              <a:extLst>
                <a:ext uri="{FF2B5EF4-FFF2-40B4-BE49-F238E27FC236}">
                  <a16:creationId xmlns:a16="http://schemas.microsoft.com/office/drawing/2014/main" id="{252CD97D-C89D-4924-AAE4-2EF384E15FE2}"/>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40" name="Picture 39">
            <a:extLst>
              <a:ext uri="{FF2B5EF4-FFF2-40B4-BE49-F238E27FC236}">
                <a16:creationId xmlns:a16="http://schemas.microsoft.com/office/drawing/2014/main" id="{5A299CF9-8A99-4108-A0D2-ABD7B7BE330E}"/>
              </a:ext>
            </a:extLst>
          </p:cNvPr>
          <p:cNvPicPr>
            <a:picLocks noChangeAspect="1"/>
          </p:cNvPicPr>
          <p:nvPr/>
        </p:nvPicPr>
        <p:blipFill>
          <a:blip r:embed="rId3"/>
          <a:stretch>
            <a:fillRect/>
          </a:stretch>
        </p:blipFill>
        <p:spPr>
          <a:xfrm rot="16200000">
            <a:off x="8165084" y="3896844"/>
            <a:ext cx="486663" cy="486663"/>
          </a:xfrm>
          <a:prstGeom prst="rect">
            <a:avLst/>
          </a:prstGeom>
          <a:solidFill>
            <a:schemeClr val="bg1"/>
          </a:solidFill>
          <a:ln w="28575">
            <a:solidFill>
              <a:schemeClr val="tx1">
                <a:lumMod val="50000"/>
              </a:schemeClr>
            </a:solidFill>
          </a:ln>
        </p:spPr>
      </p:pic>
      <p:pic>
        <p:nvPicPr>
          <p:cNvPr id="41" name="Picture 40">
            <a:extLst>
              <a:ext uri="{FF2B5EF4-FFF2-40B4-BE49-F238E27FC236}">
                <a16:creationId xmlns:a16="http://schemas.microsoft.com/office/drawing/2014/main" id="{93EB6C51-2012-4387-87C2-D1E4F5C19BAD}"/>
              </a:ext>
            </a:extLst>
          </p:cNvPr>
          <p:cNvPicPr>
            <a:picLocks noChangeAspect="1"/>
          </p:cNvPicPr>
          <p:nvPr/>
        </p:nvPicPr>
        <p:blipFill>
          <a:blip r:embed="rId2"/>
          <a:stretch>
            <a:fillRect/>
          </a:stretch>
        </p:blipFill>
        <p:spPr>
          <a:xfrm>
            <a:off x="6405507" y="3785687"/>
            <a:ext cx="748992" cy="465240"/>
          </a:xfrm>
          <a:prstGeom prst="rect">
            <a:avLst/>
          </a:prstGeom>
        </p:spPr>
      </p:pic>
      <p:sp>
        <p:nvSpPr>
          <p:cNvPr id="42" name="TextBox 41">
            <a:extLst>
              <a:ext uri="{FF2B5EF4-FFF2-40B4-BE49-F238E27FC236}">
                <a16:creationId xmlns:a16="http://schemas.microsoft.com/office/drawing/2014/main" id="{9EAD42F3-56E0-45F4-8A0F-23D548BB745C}"/>
              </a:ext>
            </a:extLst>
          </p:cNvPr>
          <p:cNvSpPr txBox="1"/>
          <p:nvPr/>
        </p:nvSpPr>
        <p:spPr>
          <a:xfrm>
            <a:off x="6605575" y="4294785"/>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sp>
        <p:nvSpPr>
          <p:cNvPr id="43" name="TextBox 42">
            <a:extLst>
              <a:ext uri="{FF2B5EF4-FFF2-40B4-BE49-F238E27FC236}">
                <a16:creationId xmlns:a16="http://schemas.microsoft.com/office/drawing/2014/main" id="{BB83ECDA-4DE6-415D-97A9-6466CCDD7126}"/>
              </a:ext>
            </a:extLst>
          </p:cNvPr>
          <p:cNvSpPr txBox="1"/>
          <p:nvPr/>
        </p:nvSpPr>
        <p:spPr>
          <a:xfrm>
            <a:off x="3534907" y="5087576"/>
            <a:ext cx="8391849" cy="369332"/>
          </a:xfrm>
          <a:prstGeom prst="rect">
            <a:avLst/>
          </a:prstGeom>
          <a:noFill/>
        </p:spPr>
        <p:txBody>
          <a:bodyPr wrap="none" rtlCol="0">
            <a:spAutoFit/>
          </a:bodyPr>
          <a:lstStyle/>
          <a:p>
            <a:r>
              <a:rPr lang="en-US" b="1" dirty="0">
                <a:solidFill>
                  <a:srgbClr val="FF0000"/>
                </a:solidFill>
              </a:rPr>
              <a:t>But it is still part of the bounded context: don’t connect to it directly from another MS</a:t>
            </a:r>
          </a:p>
        </p:txBody>
      </p:sp>
    </p:spTree>
    <p:extLst>
      <p:ext uri="{BB962C8B-B14F-4D97-AF65-F5344CB8AC3E}">
        <p14:creationId xmlns:p14="http://schemas.microsoft.com/office/powerpoint/2010/main" val="484566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AF325E-704F-457F-B3C4-35F9FBC3554F}"/>
              </a:ext>
            </a:extLst>
          </p:cNvPr>
          <p:cNvSpPr>
            <a:spLocks noGrp="1"/>
          </p:cNvSpPr>
          <p:nvPr>
            <p:ph type="title"/>
          </p:nvPr>
        </p:nvSpPr>
        <p:spPr/>
        <p:txBody>
          <a:bodyPr/>
          <a:lstStyle/>
          <a:p>
            <a:r>
              <a:rPr lang="en-US" dirty="0"/>
              <a:t>Example</a:t>
            </a:r>
          </a:p>
        </p:txBody>
      </p:sp>
      <p:sp>
        <p:nvSpPr>
          <p:cNvPr id="8" name="Content Placeholder 7">
            <a:extLst>
              <a:ext uri="{FF2B5EF4-FFF2-40B4-BE49-F238E27FC236}">
                <a16:creationId xmlns:a16="http://schemas.microsoft.com/office/drawing/2014/main" id="{19E76C92-36E8-4AF5-A15E-19655FB5D765}"/>
              </a:ext>
            </a:extLst>
          </p:cNvPr>
          <p:cNvSpPr>
            <a:spLocks noGrp="1"/>
          </p:cNvSpPr>
          <p:nvPr>
            <p:ph idx="1"/>
          </p:nvPr>
        </p:nvSpPr>
        <p:spPr/>
        <p:txBody>
          <a:bodyPr/>
          <a:lstStyle/>
          <a:p>
            <a:r>
              <a:rPr lang="en-US" dirty="0"/>
              <a:t>Schema</a:t>
            </a:r>
          </a:p>
          <a:p>
            <a:r>
              <a:rPr lang="en-US" dirty="0"/>
              <a:t>Saving</a:t>
            </a:r>
          </a:p>
          <a:p>
            <a:r>
              <a:rPr lang="en-US" dirty="0"/>
              <a:t>Hooks</a:t>
            </a:r>
          </a:p>
        </p:txBody>
      </p:sp>
    </p:spTree>
    <p:extLst>
      <p:ext uri="{BB962C8B-B14F-4D97-AF65-F5344CB8AC3E}">
        <p14:creationId xmlns:p14="http://schemas.microsoft.com/office/powerpoint/2010/main" val="3262353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6304F-6EBB-42EA-AB0A-B4946EE4D07F}"/>
              </a:ext>
            </a:extLst>
          </p:cNvPr>
          <p:cNvPicPr>
            <a:picLocks noChangeAspect="1"/>
          </p:cNvPicPr>
          <p:nvPr/>
        </p:nvPicPr>
        <p:blipFill>
          <a:blip r:embed="rId2"/>
          <a:stretch>
            <a:fillRect/>
          </a:stretch>
        </p:blipFill>
        <p:spPr>
          <a:xfrm>
            <a:off x="764630" y="280987"/>
            <a:ext cx="4657725" cy="6296025"/>
          </a:xfrm>
          <a:prstGeom prst="rect">
            <a:avLst/>
          </a:prstGeom>
        </p:spPr>
      </p:pic>
      <p:pic>
        <p:nvPicPr>
          <p:cNvPr id="6" name="Picture 5">
            <a:extLst>
              <a:ext uri="{FF2B5EF4-FFF2-40B4-BE49-F238E27FC236}">
                <a16:creationId xmlns:a16="http://schemas.microsoft.com/office/drawing/2014/main" id="{0D77443F-EB9B-44C5-A139-6F0029854E35}"/>
              </a:ext>
            </a:extLst>
          </p:cNvPr>
          <p:cNvPicPr>
            <a:picLocks noChangeAspect="1"/>
          </p:cNvPicPr>
          <p:nvPr/>
        </p:nvPicPr>
        <p:blipFill>
          <a:blip r:embed="rId3"/>
          <a:stretch>
            <a:fillRect/>
          </a:stretch>
        </p:blipFill>
        <p:spPr>
          <a:xfrm>
            <a:off x="5092179" y="1528550"/>
            <a:ext cx="6831341" cy="2961564"/>
          </a:xfrm>
          <a:prstGeom prst="rect">
            <a:avLst/>
          </a:prstGeom>
        </p:spPr>
      </p:pic>
    </p:spTree>
    <p:extLst>
      <p:ext uri="{BB962C8B-B14F-4D97-AF65-F5344CB8AC3E}">
        <p14:creationId xmlns:p14="http://schemas.microsoft.com/office/powerpoint/2010/main" val="24415897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9A86E3-63A3-4B8E-A938-A40F755B3888}"/>
              </a:ext>
            </a:extLst>
          </p:cNvPr>
          <p:cNvPicPr>
            <a:picLocks noChangeAspect="1"/>
          </p:cNvPicPr>
          <p:nvPr/>
        </p:nvPicPr>
        <p:blipFill>
          <a:blip r:embed="rId2"/>
          <a:stretch>
            <a:fillRect/>
          </a:stretch>
        </p:blipFill>
        <p:spPr>
          <a:xfrm>
            <a:off x="3179928" y="452437"/>
            <a:ext cx="5611647" cy="6196607"/>
          </a:xfrm>
          <a:prstGeom prst="rect">
            <a:avLst/>
          </a:prstGeom>
        </p:spPr>
      </p:pic>
    </p:spTree>
    <p:extLst>
      <p:ext uri="{BB962C8B-B14F-4D97-AF65-F5344CB8AC3E}">
        <p14:creationId xmlns:p14="http://schemas.microsoft.com/office/powerpoint/2010/main" val="11912272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59DCB8-393E-4E0E-B1B2-7180459C6A69}"/>
              </a:ext>
            </a:extLst>
          </p:cNvPr>
          <p:cNvPicPr>
            <a:picLocks noChangeAspect="1"/>
          </p:cNvPicPr>
          <p:nvPr/>
        </p:nvPicPr>
        <p:blipFill>
          <a:blip r:embed="rId2"/>
          <a:stretch>
            <a:fillRect/>
          </a:stretch>
        </p:blipFill>
        <p:spPr>
          <a:xfrm>
            <a:off x="2112660" y="485774"/>
            <a:ext cx="7788578" cy="6024207"/>
          </a:xfrm>
          <a:prstGeom prst="rect">
            <a:avLst/>
          </a:prstGeom>
        </p:spPr>
      </p:pic>
    </p:spTree>
    <p:extLst>
      <p:ext uri="{BB962C8B-B14F-4D97-AF65-F5344CB8AC3E}">
        <p14:creationId xmlns:p14="http://schemas.microsoft.com/office/powerpoint/2010/main" val="28077627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Rapid UI development using Next Gen VBCS leveraging the API change</a:t>
            </a:r>
            <a:endParaRPr lang="nl-NL" dirty="0"/>
          </a:p>
        </p:txBody>
      </p:sp>
      <p:sp>
        <p:nvSpPr>
          <p:cNvPr id="3" name="Content Placeholder 2"/>
          <p:cNvSpPr>
            <a:spLocks noGrp="1"/>
          </p:cNvSpPr>
          <p:nvPr>
            <p:ph idx="1"/>
          </p:nvPr>
        </p:nvSpPr>
        <p:spPr/>
        <p:txBody>
          <a:bodyPr>
            <a:normAutofit fontScale="92500" lnSpcReduction="20000"/>
          </a:bodyPr>
          <a:lstStyle/>
          <a:p>
            <a:r>
              <a:rPr lang="en-US" dirty="0"/>
              <a:t>Back Office UI for Logistics (built with VBCS against the REST APIs of the Logistics MS)</a:t>
            </a:r>
          </a:p>
          <a:p>
            <a:r>
              <a:rPr lang="en-US" dirty="0"/>
              <a:t>Objective: add a new page that shows all </a:t>
            </a:r>
            <a:r>
              <a:rPr lang="en-US" dirty="0" err="1"/>
              <a:t>shippings</a:t>
            </a:r>
            <a:r>
              <a:rPr lang="en-US" dirty="0"/>
              <a:t> that contain the selected product</a:t>
            </a:r>
          </a:p>
          <a:p>
            <a:r>
              <a:rPr lang="en-US" dirty="0"/>
              <a:t>Steps:</a:t>
            </a:r>
          </a:p>
          <a:p>
            <a:pPr lvl="1"/>
            <a:r>
              <a:rPr lang="en-US" dirty="0"/>
              <a:t>Create service connection </a:t>
            </a:r>
            <a:br>
              <a:rPr lang="en-US" dirty="0"/>
            </a:br>
            <a:r>
              <a:rPr lang="en-US" dirty="0"/>
              <a:t>for the new API Endpoint</a:t>
            </a:r>
          </a:p>
          <a:p>
            <a:pPr lvl="1"/>
            <a:r>
              <a:rPr lang="en-US" dirty="0"/>
              <a:t>Create a new page for </a:t>
            </a:r>
            <a:r>
              <a:rPr lang="en-US" dirty="0" err="1"/>
              <a:t>shippings</a:t>
            </a:r>
            <a:endParaRPr lang="en-US" dirty="0"/>
          </a:p>
          <a:p>
            <a:pPr lvl="1"/>
            <a:r>
              <a:rPr lang="en-US" dirty="0"/>
              <a:t>Add table to page – </a:t>
            </a:r>
            <a:br>
              <a:rPr lang="en-US" dirty="0"/>
            </a:br>
            <a:r>
              <a:rPr lang="en-US" dirty="0"/>
              <a:t>based on the new API endpoint</a:t>
            </a:r>
          </a:p>
          <a:p>
            <a:pPr lvl="1"/>
            <a:r>
              <a:rPr lang="en-US" dirty="0"/>
              <a:t>Create button on Product Detail </a:t>
            </a:r>
            <a:br>
              <a:rPr lang="en-US" dirty="0"/>
            </a:br>
            <a:r>
              <a:rPr lang="en-US" dirty="0"/>
              <a:t>page to navigate to the new page </a:t>
            </a:r>
          </a:p>
          <a:p>
            <a:pPr lvl="1"/>
            <a:r>
              <a:rPr lang="en-US" dirty="0"/>
              <a:t>Run the application</a:t>
            </a:r>
          </a:p>
          <a:p>
            <a:endParaRPr lang="nl-NL" dirty="0"/>
          </a:p>
        </p:txBody>
      </p:sp>
      <p:pic>
        <p:nvPicPr>
          <p:cNvPr id="4" name="Picture 3"/>
          <p:cNvPicPr>
            <a:picLocks noChangeAspect="1"/>
          </p:cNvPicPr>
          <p:nvPr/>
        </p:nvPicPr>
        <p:blipFill>
          <a:blip r:embed="rId2"/>
          <a:stretch>
            <a:fillRect/>
          </a:stretch>
        </p:blipFill>
        <p:spPr>
          <a:xfrm>
            <a:off x="5648669" y="3158935"/>
            <a:ext cx="6311311" cy="3081246"/>
          </a:xfrm>
          <a:prstGeom prst="rect">
            <a:avLst/>
          </a:prstGeom>
          <a:ln>
            <a:noFill/>
          </a:ln>
          <a:effectLst>
            <a:outerShdw blurRad="292100" dist="139700" dir="2700000" algn="tl" rotWithShape="0">
              <a:srgbClr val="333333">
                <a:alpha val="65000"/>
              </a:srgbClr>
            </a:outerShdw>
          </a:effectLst>
        </p:spPr>
      </p:pic>
      <p:pic>
        <p:nvPicPr>
          <p:cNvPr id="5"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5796" y="76794"/>
            <a:ext cx="361516" cy="541516"/>
          </a:xfrm>
          <a:prstGeom prst="rect">
            <a:avLst/>
          </a:prstGeom>
        </p:spPr>
      </p:pic>
      <p:sp>
        <p:nvSpPr>
          <p:cNvPr id="6" name="Rectangle 5"/>
          <p:cNvSpPr/>
          <p:nvPr/>
        </p:nvSpPr>
        <p:spPr>
          <a:xfrm>
            <a:off x="5721531" y="3762103"/>
            <a:ext cx="548640" cy="226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7303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 and Deployment</a:t>
            </a:r>
            <a:endParaRPr lang="nl-NL" dirty="0"/>
          </a:p>
        </p:txBody>
      </p:sp>
      <p:sp>
        <p:nvSpPr>
          <p:cNvPr id="3" name="Content Placeholder 2"/>
          <p:cNvSpPr>
            <a:spLocks noGrp="1"/>
          </p:cNvSpPr>
          <p:nvPr>
            <p:ph idx="1"/>
          </p:nvPr>
        </p:nvSpPr>
        <p:spPr/>
        <p:txBody>
          <a:bodyPr/>
          <a:lstStyle/>
          <a:p>
            <a:r>
              <a:rPr lang="en-US" dirty="0"/>
              <a:t>Logistics MS </a:t>
            </a:r>
          </a:p>
          <a:p>
            <a:pPr lvl="1"/>
            <a:r>
              <a:rPr lang="en-US" dirty="0"/>
              <a:t>Change API definition</a:t>
            </a:r>
          </a:p>
          <a:p>
            <a:pPr lvl="1"/>
            <a:r>
              <a:rPr lang="en-US" dirty="0"/>
              <a:t>Commit and Push</a:t>
            </a:r>
          </a:p>
          <a:p>
            <a:pPr lvl="1"/>
            <a:r>
              <a:rPr lang="en-US" dirty="0"/>
              <a:t>Trigger build pipeline in </a:t>
            </a:r>
            <a:r>
              <a:rPr lang="en-US" dirty="0" err="1"/>
              <a:t>Wercker</a:t>
            </a:r>
            <a:r>
              <a:rPr lang="en-US" dirty="0"/>
              <a:t> </a:t>
            </a:r>
          </a:p>
          <a:p>
            <a:pPr lvl="1"/>
            <a:r>
              <a:rPr lang="en-US" dirty="0"/>
              <a:t>Show result in Kubernetes, K8S dashboard, </a:t>
            </a:r>
          </a:p>
          <a:p>
            <a:pPr lvl="1"/>
            <a:r>
              <a:rPr lang="en-US" dirty="0"/>
              <a:t>Proof that the change is there from call to API (in browser or postman)</a:t>
            </a:r>
          </a:p>
          <a:p>
            <a:endParaRPr lang="nl-NL" dirty="0"/>
          </a:p>
        </p:txBody>
      </p:sp>
      <p:pic>
        <p:nvPicPr>
          <p:cNvPr id="4100" name="Picture 4"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175" y="4494258"/>
            <a:ext cx="9579621" cy="21485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388658" y="1424355"/>
            <a:ext cx="8504107" cy="802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06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endParaRPr lang="nl-NL" dirty="0"/>
          </a:p>
        </p:txBody>
      </p:sp>
      <p:sp>
        <p:nvSpPr>
          <p:cNvPr id="3" name="Content Placeholder 2"/>
          <p:cNvSpPr>
            <a:spLocks noGrp="1"/>
          </p:cNvSpPr>
          <p:nvPr>
            <p:ph idx="1"/>
          </p:nvPr>
        </p:nvSpPr>
        <p:spPr/>
        <p:txBody>
          <a:bodyPr/>
          <a:lstStyle/>
          <a:p>
            <a:r>
              <a:rPr lang="en-US" dirty="0"/>
              <a:t>An Architect has to be a Developer</a:t>
            </a:r>
            <a:endParaRPr lang="nl-NL" dirty="0"/>
          </a:p>
        </p:txBody>
      </p:sp>
    </p:spTree>
    <p:extLst>
      <p:ext uri="{BB962C8B-B14F-4D97-AF65-F5344CB8AC3E}">
        <p14:creationId xmlns:p14="http://schemas.microsoft.com/office/powerpoint/2010/main" val="15463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endParaRPr lang="nl-NL" dirty="0"/>
          </a:p>
        </p:txBody>
      </p:sp>
      <p:sp>
        <p:nvSpPr>
          <p:cNvPr id="3" name="Content Placeholder 2"/>
          <p:cNvSpPr>
            <a:spLocks noGrp="1"/>
          </p:cNvSpPr>
          <p:nvPr>
            <p:ph idx="1"/>
          </p:nvPr>
        </p:nvSpPr>
        <p:spPr>
          <a:xfrm>
            <a:off x="838200" y="1825625"/>
            <a:ext cx="10923494" cy="4351338"/>
          </a:xfrm>
        </p:spPr>
        <p:txBody>
          <a:bodyPr>
            <a:normAutofit fontScale="77500" lnSpcReduction="20000"/>
          </a:bodyPr>
          <a:lstStyle/>
          <a:p>
            <a:r>
              <a:rPr lang="en-US" dirty="0"/>
              <a:t>An Architect has to be a Developer</a:t>
            </a:r>
          </a:p>
          <a:p>
            <a:r>
              <a:rPr lang="en-US" dirty="0"/>
              <a:t>Communication is essential – even if only </a:t>
            </a:r>
            <a:br>
              <a:rPr lang="en-US" dirty="0"/>
            </a:br>
            <a:r>
              <a:rPr lang="en-US" dirty="0"/>
              <a:t>about the touching points such as Events &amp; APIs</a:t>
            </a:r>
          </a:p>
          <a:p>
            <a:r>
              <a:rPr lang="en-US" dirty="0"/>
              <a:t>Events are the backbone that allow decoupled interaction between independent </a:t>
            </a:r>
            <a:r>
              <a:rPr lang="en-US" dirty="0" err="1"/>
              <a:t>microservices</a:t>
            </a:r>
            <a:endParaRPr lang="en-US" dirty="0"/>
          </a:p>
          <a:p>
            <a:pPr lvl="1"/>
            <a:r>
              <a:rPr lang="en-US" dirty="0" err="1"/>
              <a:t>EventHub</a:t>
            </a:r>
            <a:r>
              <a:rPr lang="en-US" dirty="0"/>
              <a:t> CS (Apache Kafka) is the crucial backbone of our enterprise landscape</a:t>
            </a:r>
          </a:p>
          <a:p>
            <a:r>
              <a:rPr lang="en-US" dirty="0"/>
              <a:t>We need a more effective way to model choreographies. Who produces events, who consumes events, and chain of events. Both at design time and runtime</a:t>
            </a:r>
          </a:p>
          <a:p>
            <a:r>
              <a:rPr lang="en-US" dirty="0"/>
              <a:t>UI skillset is not same as backend service/API skills set. We can’t assume that everyone that’s a backend/API developer will want to learn UI skills.</a:t>
            </a:r>
          </a:p>
          <a:p>
            <a:r>
              <a:rPr lang="en-US" dirty="0"/>
              <a:t>Learning Kubernetes is absolutely required</a:t>
            </a:r>
          </a:p>
          <a:p>
            <a:r>
              <a:rPr lang="en-US" dirty="0"/>
              <a:t>Automating delivery of </a:t>
            </a:r>
            <a:r>
              <a:rPr lang="en-US" dirty="0" err="1"/>
              <a:t>microservices</a:t>
            </a:r>
            <a:r>
              <a:rPr lang="en-US" dirty="0"/>
              <a:t> is crucial</a:t>
            </a:r>
          </a:p>
          <a:p>
            <a:pPr lvl="1"/>
            <a:r>
              <a:rPr lang="en-US" dirty="0"/>
              <a:t>Fail fast, expect frequent failure of environments, introduce chaos deliberately </a:t>
            </a:r>
            <a:br>
              <a:rPr lang="en-US" dirty="0"/>
            </a:br>
            <a:r>
              <a:rPr lang="en-US" dirty="0"/>
              <a:t>(to learn how to deal with it)</a:t>
            </a:r>
          </a:p>
          <a:p>
            <a:endParaRPr lang="en-US" dirty="0"/>
          </a:p>
          <a:p>
            <a:endParaRPr lang="en-US" dirty="0"/>
          </a:p>
          <a:p>
            <a:endParaRPr lang="en-US" dirty="0"/>
          </a:p>
          <a:p>
            <a:endParaRPr lang="nl-NL" dirty="0"/>
          </a:p>
        </p:txBody>
      </p:sp>
      <p:pic>
        <p:nvPicPr>
          <p:cNvPr id="4" name="Picture 12" descr="Image result for slack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4602" y="2091793"/>
            <a:ext cx="1675562" cy="837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0164" y="1828020"/>
            <a:ext cx="1255592" cy="527545"/>
          </a:xfrm>
          <a:prstGeom prst="rect">
            <a:avLst/>
          </a:prstGeom>
        </p:spPr>
      </p:pic>
      <p:pic>
        <p:nvPicPr>
          <p:cNvPr id="6" name="Picture 5"/>
          <p:cNvPicPr>
            <a:picLocks noChangeAspect="1"/>
          </p:cNvPicPr>
          <p:nvPr/>
        </p:nvPicPr>
        <p:blipFill>
          <a:blip r:embed="rId4"/>
          <a:stretch>
            <a:fillRect/>
          </a:stretch>
        </p:blipFill>
        <p:spPr>
          <a:xfrm>
            <a:off x="9879481" y="2410784"/>
            <a:ext cx="726447" cy="231785"/>
          </a:xfrm>
          <a:prstGeom prst="rect">
            <a:avLst/>
          </a:prstGeom>
        </p:spPr>
      </p:pic>
    </p:spTree>
    <p:extLst>
      <p:ext uri="{BB962C8B-B14F-4D97-AF65-F5344CB8AC3E}">
        <p14:creationId xmlns:p14="http://schemas.microsoft.com/office/powerpoint/2010/main" val="21776073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838200" y="1053914"/>
            <a:ext cx="9211191" cy="5595079"/>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759822" y="217079"/>
            <a:ext cx="10515600" cy="1325563"/>
          </a:xfrm>
        </p:spPr>
        <p:txBody>
          <a:bodyPr>
            <a:normAutofit/>
          </a:bodyPr>
          <a:lstStyle/>
          <a:p>
            <a:r>
              <a:rPr lang="en-US" dirty="0"/>
              <a:t>Meet Our Web Shop</a:t>
            </a:r>
            <a:br>
              <a:rPr lang="en-US" dirty="0"/>
            </a:br>
            <a:endParaRPr lang="nl-NL" dirty="0"/>
          </a:p>
        </p:txBody>
      </p:sp>
      <p:pic>
        <p:nvPicPr>
          <p:cNvPr id="5" name="Picture 4"/>
          <p:cNvPicPr>
            <a:picLocks noChangeAspect="1"/>
          </p:cNvPicPr>
          <p:nvPr/>
        </p:nvPicPr>
        <p:blipFill>
          <a:blip r:embed="rId5"/>
          <a:stretch>
            <a:fillRect/>
          </a:stretch>
        </p:blipFill>
        <p:spPr>
          <a:xfrm>
            <a:off x="11655867" y="43142"/>
            <a:ext cx="463509" cy="549041"/>
          </a:xfrm>
          <a:prstGeom prst="rect">
            <a:avLst/>
          </a:prstGeom>
        </p:spPr>
      </p:pic>
      <p:pic>
        <p:nvPicPr>
          <p:cNvPr id="3" name="Picture 2"/>
          <p:cNvPicPr>
            <a:picLocks noChangeAspect="1"/>
          </p:cNvPicPr>
          <p:nvPr/>
        </p:nvPicPr>
        <p:blipFill>
          <a:blip r:embed="rId6"/>
          <a:stretch>
            <a:fillRect/>
          </a:stretch>
        </p:blipFill>
        <p:spPr>
          <a:xfrm>
            <a:off x="3818604" y="1791118"/>
            <a:ext cx="2007331" cy="386025"/>
          </a:xfrm>
          <a:prstGeom prst="rect">
            <a:avLst/>
          </a:prstGeom>
        </p:spPr>
      </p:pic>
    </p:spTree>
    <p:extLst>
      <p:ext uri="{BB962C8B-B14F-4D97-AF65-F5344CB8AC3E}">
        <p14:creationId xmlns:p14="http://schemas.microsoft.com/office/powerpoint/2010/main" val="2368710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 (page 2 / many)</a:t>
            </a:r>
            <a:endParaRPr lang="nl-NL" dirty="0"/>
          </a:p>
        </p:txBody>
      </p:sp>
      <p:sp>
        <p:nvSpPr>
          <p:cNvPr id="3" name="Content Placeholder 2"/>
          <p:cNvSpPr>
            <a:spLocks noGrp="1"/>
          </p:cNvSpPr>
          <p:nvPr>
            <p:ph idx="1"/>
          </p:nvPr>
        </p:nvSpPr>
        <p:spPr/>
        <p:txBody>
          <a:bodyPr>
            <a:normAutofit fontScale="62500" lnSpcReduction="20000"/>
          </a:bodyPr>
          <a:lstStyle/>
          <a:p>
            <a:r>
              <a:rPr lang="en-US" dirty="0"/>
              <a:t>Make sure all configuration settings (endpoints </a:t>
            </a:r>
            <a:r>
              <a:rPr lang="en-US" dirty="0" err="1"/>
              <a:t>etc</a:t>
            </a:r>
            <a:r>
              <a:rPr lang="en-US" dirty="0"/>
              <a:t>) are injected at deployment time and are NOT HARD CODED</a:t>
            </a:r>
          </a:p>
          <a:p>
            <a:r>
              <a:rPr lang="en-US" dirty="0"/>
              <a:t>To ensure scalability and quick redeploy and fail over, it is adamant that </a:t>
            </a:r>
            <a:r>
              <a:rPr lang="en-US" dirty="0" err="1"/>
              <a:t>microservices</a:t>
            </a:r>
            <a:r>
              <a:rPr lang="en-US" dirty="0"/>
              <a:t> are stateless</a:t>
            </a:r>
          </a:p>
          <a:p>
            <a:r>
              <a:rPr lang="en-US" dirty="0"/>
              <a:t>Data Bound(</a:t>
            </a:r>
            <a:r>
              <a:rPr lang="en-US" dirty="0" err="1"/>
              <a:t>ed</a:t>
            </a:r>
            <a:r>
              <a:rPr lang="en-US" dirty="0"/>
              <a:t>) Context makes </a:t>
            </a:r>
            <a:r>
              <a:rPr lang="en-US" dirty="0" err="1"/>
              <a:t>Microservices</a:t>
            </a:r>
            <a:r>
              <a:rPr lang="en-US" dirty="0"/>
              <a:t> independent</a:t>
            </a:r>
          </a:p>
          <a:p>
            <a:pPr lvl="1"/>
            <a:r>
              <a:rPr lang="en-US" dirty="0"/>
              <a:t>Every </a:t>
            </a:r>
            <a:r>
              <a:rPr lang="en-US" dirty="0" err="1"/>
              <a:t>Microservice</a:t>
            </a:r>
            <a:r>
              <a:rPr lang="en-US" dirty="0"/>
              <a:t> stores all data it requires – based on events, for example: Logistics MS stores physical product details (weight, size</a:t>
            </a:r>
            <a:r>
              <a:rPr lang="nl-NL" dirty="0"/>
              <a:t>)</a:t>
            </a:r>
          </a:p>
          <a:p>
            <a:r>
              <a:rPr lang="en-US" dirty="0"/>
              <a:t>Getting Node JS to work with Kafka AVRO is special</a:t>
            </a:r>
          </a:p>
          <a:p>
            <a:r>
              <a:rPr lang="en-US" dirty="0"/>
              <a:t>HTTP Headers can be tricky – CORS, Frame Busting, API-KEY and more</a:t>
            </a:r>
          </a:p>
          <a:p>
            <a:r>
              <a:rPr lang="en-US" dirty="0"/>
              <a:t>Not all instances of an Oracle Cloud Service are created equally</a:t>
            </a:r>
          </a:p>
          <a:p>
            <a:pPr lvl="1"/>
            <a:r>
              <a:rPr lang="en-US" dirty="0"/>
              <a:t>Depending on region, version, time of creation, data center, and other attributes</a:t>
            </a:r>
          </a:p>
          <a:p>
            <a:r>
              <a:rPr lang="en-US" dirty="0" err="1"/>
              <a:t>Git</a:t>
            </a:r>
            <a:r>
              <a:rPr lang="en-US" dirty="0"/>
              <a:t> skills are essential!</a:t>
            </a:r>
          </a:p>
          <a:p>
            <a:r>
              <a:rPr lang="en-US" dirty="0"/>
              <a:t>For debugging and troubleshooting (across asynchronous interactions) we need good tooling to gain insight – design time and run time</a:t>
            </a:r>
          </a:p>
          <a:p>
            <a:r>
              <a:rPr lang="en-US" dirty="0"/>
              <a:t>Automated regression tests are extremely important</a:t>
            </a:r>
          </a:p>
          <a:p>
            <a:r>
              <a:rPr lang="en-US" dirty="0"/>
              <a:t>…</a:t>
            </a:r>
          </a:p>
          <a:p>
            <a:endParaRPr lang="en-US" dirty="0"/>
          </a:p>
        </p:txBody>
      </p:sp>
    </p:spTree>
    <p:extLst>
      <p:ext uri="{BB962C8B-B14F-4D97-AF65-F5344CB8AC3E}">
        <p14:creationId xmlns:p14="http://schemas.microsoft.com/office/powerpoint/2010/main" val="5610708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 Business Functionality</a:t>
            </a:r>
            <a:endParaRPr lang="nl-NL" dirty="0"/>
          </a:p>
        </p:txBody>
      </p:sp>
      <p:sp>
        <p:nvSpPr>
          <p:cNvPr id="3" name="Content Placeholder 2"/>
          <p:cNvSpPr>
            <a:spLocks noGrp="1"/>
          </p:cNvSpPr>
          <p:nvPr>
            <p:ph idx="1"/>
          </p:nvPr>
        </p:nvSpPr>
        <p:spPr/>
        <p:txBody>
          <a:bodyPr>
            <a:normAutofit fontScale="92500" lnSpcReduction="10000"/>
          </a:bodyPr>
          <a:lstStyle/>
          <a:p>
            <a:r>
              <a:rPr lang="en-US" dirty="0"/>
              <a:t>Provide real time business [process] insight using Streaming Analytics (on the events)</a:t>
            </a:r>
          </a:p>
          <a:p>
            <a:r>
              <a:rPr lang="en-US" dirty="0"/>
              <a:t>Add advanced “search” capabilities in the UI – based on Elastic Search</a:t>
            </a:r>
          </a:p>
          <a:p>
            <a:r>
              <a:rPr lang="en-US" dirty="0"/>
              <a:t>Enhance User Experience</a:t>
            </a:r>
          </a:p>
          <a:p>
            <a:r>
              <a:rPr lang="en-US" dirty="0"/>
              <a:t>Machine learning powered product suggestions</a:t>
            </a:r>
          </a:p>
          <a:p>
            <a:r>
              <a:rPr lang="en-US" dirty="0" err="1"/>
              <a:t>Chatbot</a:t>
            </a:r>
            <a:r>
              <a:rPr lang="en-US" dirty="0"/>
              <a:t> powered user interface</a:t>
            </a:r>
          </a:p>
          <a:p>
            <a:r>
              <a:rPr lang="en-US" dirty="0"/>
              <a:t>Send notifications to customers about order &amp; shipping status updates</a:t>
            </a:r>
          </a:p>
          <a:p>
            <a:r>
              <a:rPr lang="en-US" dirty="0"/>
              <a:t>Orders History and Order Cancelling &amp; Order Status Updates and Order Status History</a:t>
            </a:r>
          </a:p>
          <a:p>
            <a:r>
              <a:rPr lang="en-US" dirty="0"/>
              <a:t>Apply Loyalty Discount</a:t>
            </a:r>
            <a:endParaRPr lang="nl-NL" dirty="0"/>
          </a:p>
        </p:txBody>
      </p:sp>
    </p:spTree>
    <p:extLst>
      <p:ext uri="{BB962C8B-B14F-4D97-AF65-F5344CB8AC3E}">
        <p14:creationId xmlns:p14="http://schemas.microsoft.com/office/powerpoint/2010/main" val="129053540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 Architecture &amp; Technology</a:t>
            </a:r>
            <a:endParaRPr lang="nl-NL" dirty="0"/>
          </a:p>
        </p:txBody>
      </p:sp>
      <p:sp>
        <p:nvSpPr>
          <p:cNvPr id="3" name="Content Placeholder 2"/>
          <p:cNvSpPr>
            <a:spLocks noGrp="1"/>
          </p:cNvSpPr>
          <p:nvPr>
            <p:ph idx="1"/>
          </p:nvPr>
        </p:nvSpPr>
        <p:spPr/>
        <p:txBody>
          <a:bodyPr>
            <a:normAutofit fontScale="92500" lnSpcReduction="20000"/>
          </a:bodyPr>
          <a:lstStyle/>
          <a:p>
            <a:r>
              <a:rPr lang="en-US" dirty="0"/>
              <a:t>Include TCO analysis</a:t>
            </a:r>
          </a:p>
          <a:p>
            <a:r>
              <a:rPr lang="en-US" dirty="0"/>
              <a:t>Consistently use AVRO event format throughout our services</a:t>
            </a:r>
          </a:p>
          <a:p>
            <a:r>
              <a:rPr lang="en-US" dirty="0"/>
              <a:t>Solve problems with API platform and add missing API implementations</a:t>
            </a:r>
          </a:p>
          <a:p>
            <a:r>
              <a:rPr lang="en-US" dirty="0"/>
              <a:t>Introduce a legacy or standard/SaaS application (and wrangle it)</a:t>
            </a:r>
          </a:p>
          <a:p>
            <a:pPr lvl="1"/>
            <a:r>
              <a:rPr lang="en-US" dirty="0"/>
              <a:t>For example an application for Product Configuration </a:t>
            </a:r>
          </a:p>
          <a:p>
            <a:r>
              <a:rPr lang="en-US" dirty="0"/>
              <a:t>Use Kubernetes as the generic deployment platform</a:t>
            </a:r>
          </a:p>
          <a:p>
            <a:pPr lvl="1"/>
            <a:r>
              <a:rPr lang="en-US" dirty="0"/>
              <a:t>Have a unified runtime platform for development – probably also based on Kubernetes (</a:t>
            </a:r>
            <a:r>
              <a:rPr lang="en-US" dirty="0" err="1"/>
              <a:t>minikube</a:t>
            </a:r>
            <a:r>
              <a:rPr lang="en-US" dirty="0"/>
              <a:t>)</a:t>
            </a:r>
          </a:p>
          <a:p>
            <a:r>
              <a:rPr lang="en-US" dirty="0"/>
              <a:t>Apply security – on APIs, on UI – authentication and authorization</a:t>
            </a:r>
          </a:p>
          <a:p>
            <a:r>
              <a:rPr lang="en-US" dirty="0"/>
              <a:t>How to do UI Mashup</a:t>
            </a:r>
          </a:p>
          <a:p>
            <a:r>
              <a:rPr lang="en-US" dirty="0"/>
              <a:t>Embrace </a:t>
            </a:r>
            <a:r>
              <a:rPr lang="en-US" dirty="0" err="1"/>
              <a:t>Serverless</a:t>
            </a:r>
            <a:endParaRPr lang="en-US" dirty="0"/>
          </a:p>
          <a:p>
            <a:endParaRPr lang="nl-NL" dirty="0"/>
          </a:p>
        </p:txBody>
      </p:sp>
    </p:spTree>
    <p:extLst>
      <p:ext uri="{BB962C8B-B14F-4D97-AF65-F5344CB8AC3E}">
        <p14:creationId xmlns:p14="http://schemas.microsoft.com/office/powerpoint/2010/main" val="13945808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 Architecture &amp; Technology</a:t>
            </a:r>
            <a:endParaRPr lang="nl-NL" dirty="0"/>
          </a:p>
        </p:txBody>
      </p:sp>
      <p:sp>
        <p:nvSpPr>
          <p:cNvPr id="3" name="Content Placeholder 2"/>
          <p:cNvSpPr>
            <a:spLocks noGrp="1"/>
          </p:cNvSpPr>
          <p:nvPr>
            <p:ph idx="1"/>
          </p:nvPr>
        </p:nvSpPr>
        <p:spPr>
          <a:xfrm>
            <a:off x="838200" y="1825624"/>
            <a:ext cx="10515600" cy="5032375"/>
          </a:xfrm>
        </p:spPr>
        <p:txBody>
          <a:bodyPr>
            <a:normAutofit fontScale="32500" lnSpcReduction="20000"/>
          </a:bodyPr>
          <a:lstStyle/>
          <a:p>
            <a:r>
              <a:rPr lang="en-US" dirty="0"/>
              <a:t>Do TCO analysis</a:t>
            </a:r>
          </a:p>
          <a:p>
            <a:r>
              <a:rPr lang="en-US" dirty="0"/>
              <a:t>Consistently use AVRO throughout our services</a:t>
            </a:r>
          </a:p>
          <a:p>
            <a:r>
              <a:rPr lang="en-US" dirty="0"/>
              <a:t>Solve problems with API platform and add missing API implementations</a:t>
            </a:r>
          </a:p>
          <a:p>
            <a:r>
              <a:rPr lang="en-US" dirty="0"/>
              <a:t>Introduce a legacy or standard/SaaS application (and wrangle it)</a:t>
            </a:r>
          </a:p>
          <a:p>
            <a:pPr lvl="1"/>
            <a:r>
              <a:rPr lang="en-US" dirty="0"/>
              <a:t>For example an application for Product Configuration </a:t>
            </a:r>
          </a:p>
          <a:p>
            <a:r>
              <a:rPr lang="en-US" dirty="0"/>
              <a:t>Use Kubernetes as the generic deployment platform</a:t>
            </a:r>
          </a:p>
          <a:p>
            <a:pPr lvl="1"/>
            <a:r>
              <a:rPr lang="en-US" dirty="0"/>
              <a:t>Have a unified runtime platform for development – probably also based on Kubernetes (</a:t>
            </a:r>
            <a:r>
              <a:rPr lang="en-US" dirty="0" err="1"/>
              <a:t>minikube</a:t>
            </a:r>
            <a:r>
              <a:rPr lang="en-US" dirty="0"/>
              <a:t>)</a:t>
            </a:r>
          </a:p>
          <a:p>
            <a:r>
              <a:rPr lang="en-US" dirty="0"/>
              <a:t>add management/monitoring to Kubernetes (</a:t>
            </a:r>
            <a:r>
              <a:rPr lang="en-US" dirty="0" err="1"/>
              <a:t>e.g</a:t>
            </a:r>
            <a:r>
              <a:rPr lang="en-US" dirty="0"/>
              <a:t> </a:t>
            </a:r>
            <a:r>
              <a:rPr lang="en-US" dirty="0" err="1"/>
              <a:t>Istio</a:t>
            </a:r>
            <a:r>
              <a:rPr lang="en-US" dirty="0"/>
              <a:t>, </a:t>
            </a:r>
            <a:r>
              <a:rPr lang="en-US" dirty="0" err="1"/>
              <a:t>Zipkin</a:t>
            </a:r>
            <a:r>
              <a:rPr lang="en-US" dirty="0"/>
              <a:t>, </a:t>
            </a:r>
            <a:r>
              <a:rPr lang="en-US" dirty="0" err="1"/>
              <a:t>Grafana</a:t>
            </a:r>
            <a:r>
              <a:rPr lang="en-US" dirty="0"/>
              <a:t>, </a:t>
            </a:r>
            <a:r>
              <a:rPr lang="en-US" dirty="0" err="1"/>
              <a:t>Vizceral</a:t>
            </a:r>
            <a:r>
              <a:rPr lang="en-US" dirty="0"/>
              <a:t>)</a:t>
            </a:r>
          </a:p>
          <a:p>
            <a:r>
              <a:rPr lang="en-US" dirty="0"/>
              <a:t>find a good solution for the workflow</a:t>
            </a:r>
          </a:p>
          <a:p>
            <a:r>
              <a:rPr lang="en-US" dirty="0"/>
              <a:t>add notification and push (server to client; server sent events &amp; web sockets)</a:t>
            </a:r>
          </a:p>
          <a:p>
            <a:r>
              <a:rPr lang="en-US" dirty="0"/>
              <a:t>handle event production failure; handle historic event consumption</a:t>
            </a:r>
          </a:p>
          <a:p>
            <a:r>
              <a:rPr lang="en-US" dirty="0"/>
              <a:t>apply event sourcing?</a:t>
            </a:r>
          </a:p>
          <a:p>
            <a:r>
              <a:rPr lang="en-US" dirty="0"/>
              <a:t>strategy for splitting a </a:t>
            </a:r>
            <a:r>
              <a:rPr lang="en-US" dirty="0" err="1"/>
              <a:t>microservice</a:t>
            </a:r>
            <a:r>
              <a:rPr lang="en-US" dirty="0"/>
              <a:t> (for example break up Logistics MS into shipping and warehousing)</a:t>
            </a:r>
          </a:p>
          <a:p>
            <a:r>
              <a:rPr lang="en-US" dirty="0"/>
              <a:t>fully automated delivery pipelines for all components</a:t>
            </a:r>
          </a:p>
          <a:p>
            <a:r>
              <a:rPr lang="en-US" dirty="0"/>
              <a:t>automated regression testing of MS APIs</a:t>
            </a:r>
          </a:p>
          <a:p>
            <a:r>
              <a:rPr lang="en-US" dirty="0"/>
              <a:t>a way to test events (both production and consumption)</a:t>
            </a:r>
          </a:p>
          <a:p>
            <a:r>
              <a:rPr lang="en-US" dirty="0"/>
              <a:t>implement security - OAuth authentication, using IDCS for identity management, log in and authorization </a:t>
            </a:r>
          </a:p>
          <a:p>
            <a:r>
              <a:rPr lang="en-US" dirty="0"/>
              <a:t>have a central catalog for client events as well as enterprise events</a:t>
            </a:r>
          </a:p>
          <a:p>
            <a:r>
              <a:rPr lang="en-US" dirty="0"/>
              <a:t>embrace upcoming Oracle Container Engine Cloud</a:t>
            </a:r>
          </a:p>
          <a:p>
            <a:r>
              <a:rPr lang="en-US" dirty="0"/>
              <a:t>Build up a catalog of reusable components – such as JET composite components</a:t>
            </a:r>
          </a:p>
          <a:p>
            <a:r>
              <a:rPr lang="en-US" dirty="0"/>
              <a:t>Find a best approach for UI mash up </a:t>
            </a:r>
          </a:p>
          <a:p>
            <a:r>
              <a:rPr lang="en-US" dirty="0"/>
              <a:t>Embrace </a:t>
            </a:r>
            <a:r>
              <a:rPr lang="en-US" dirty="0" err="1"/>
              <a:t>Serverless</a:t>
            </a:r>
            <a:endParaRPr lang="nl-NL" dirty="0"/>
          </a:p>
        </p:txBody>
      </p:sp>
    </p:spTree>
    <p:extLst>
      <p:ext uri="{BB962C8B-B14F-4D97-AF65-F5344CB8AC3E}">
        <p14:creationId xmlns:p14="http://schemas.microsoft.com/office/powerpoint/2010/main" val="31767180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8480" y="376724"/>
            <a:ext cx="2381043" cy="1709467"/>
          </a:xfrm>
        </p:spPr>
      </p:pic>
      <p:grpSp>
        <p:nvGrpSpPr>
          <p:cNvPr id="4" name="Group 3"/>
          <p:cNvGrpSpPr/>
          <p:nvPr/>
        </p:nvGrpSpPr>
        <p:grpSpPr>
          <a:xfrm>
            <a:off x="744070" y="259977"/>
            <a:ext cx="6414785" cy="5204370"/>
            <a:chOff x="2198500" y="247831"/>
            <a:chExt cx="8115932" cy="6399857"/>
          </a:xfrm>
        </p:grpSpPr>
        <p:pic>
          <p:nvPicPr>
            <p:cNvPr id="5" name="Picture 4"/>
            <p:cNvPicPr>
              <a:picLocks noChangeAspect="1"/>
            </p:cNvPicPr>
            <p:nvPr/>
          </p:nvPicPr>
          <p:blipFill>
            <a:blip r:embed="rId3"/>
            <a:stretch>
              <a:fillRect/>
            </a:stretch>
          </p:blipFill>
          <p:spPr>
            <a:xfrm>
              <a:off x="2198500" y="247831"/>
              <a:ext cx="8115932" cy="6399857"/>
            </a:xfrm>
            <a:prstGeom prst="rect">
              <a:avLst/>
            </a:prstGeom>
          </p:spPr>
        </p:pic>
        <p:pic>
          <p:nvPicPr>
            <p:cNvPr id="6" name="Snagit_PPT829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7" name="Snagit_PPT8E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8" name="Snagit_PPT9A6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9" name="Snagit_PPTA27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10" name="Snagit_PPTA9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1" name="Snagit_PPTB2BC"/>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3666" y="2456944"/>
            <a:ext cx="4047066" cy="1370435"/>
          </a:xfrm>
          <a:prstGeom prst="rect">
            <a:avLst/>
          </a:prstGeom>
        </p:spPr>
      </p:pic>
      <p:pic>
        <p:nvPicPr>
          <p:cNvPr id="20" name="Snagit_PPTFFCB"/>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797" y="3994085"/>
            <a:ext cx="2309060" cy="2370025"/>
          </a:xfrm>
          <a:prstGeom prst="rect">
            <a:avLst/>
          </a:prstGeom>
        </p:spPr>
      </p:pic>
      <p:pic>
        <p:nvPicPr>
          <p:cNvPr id="21" name="Snagit_PPTBB9B"/>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35206" y="5464347"/>
            <a:ext cx="1486029" cy="1265030"/>
          </a:xfrm>
          <a:prstGeom prst="rect">
            <a:avLst/>
          </a:prstGeom>
        </p:spPr>
      </p:pic>
      <p:pic>
        <p:nvPicPr>
          <p:cNvPr id="19" name="Snagit_PPTF6A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42868" y="5562709"/>
            <a:ext cx="2381043" cy="1166668"/>
          </a:xfrm>
          <a:prstGeom prst="rect">
            <a:avLst/>
          </a:prstGeom>
        </p:spPr>
      </p:pic>
      <p:sp>
        <p:nvSpPr>
          <p:cNvPr id="22" name="TextBox 21"/>
          <p:cNvSpPr txBox="1"/>
          <p:nvPr/>
        </p:nvSpPr>
        <p:spPr>
          <a:xfrm>
            <a:off x="9806566" y="5211337"/>
            <a:ext cx="652743" cy="369332"/>
          </a:xfrm>
          <a:prstGeom prst="rect">
            <a:avLst/>
          </a:prstGeom>
          <a:noFill/>
        </p:spPr>
        <p:txBody>
          <a:bodyPr wrap="none" rtlCol="0">
            <a:spAutoFit/>
          </a:bodyPr>
          <a:lstStyle/>
          <a:p>
            <a:r>
              <a:rPr lang="en-US" dirty="0">
                <a:solidFill>
                  <a:srgbClr val="FF0000"/>
                </a:solidFill>
                <a:latin typeface="Berlin Sans FB Demi" panose="020E0802020502020306" pitchFamily="34" charset="0"/>
              </a:rPr>
              <a:t>2019</a:t>
            </a:r>
            <a:endParaRPr lang="nl-NL" dirty="0">
              <a:solidFill>
                <a:srgbClr val="FF0000"/>
              </a:solidFill>
              <a:latin typeface="Berlin Sans FB Demi" panose="020E0802020502020306" pitchFamily="34" charset="0"/>
            </a:endParaRPr>
          </a:p>
        </p:txBody>
      </p:sp>
      <p:sp>
        <p:nvSpPr>
          <p:cNvPr id="23" name="Curved Down Arrow 22"/>
          <p:cNvSpPr/>
          <p:nvPr/>
        </p:nvSpPr>
        <p:spPr>
          <a:xfrm rot="20624274">
            <a:off x="5782091" y="392591"/>
            <a:ext cx="3706228" cy="8783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4" name="Curved Down Arrow 23"/>
          <p:cNvSpPr/>
          <p:nvPr/>
        </p:nvSpPr>
        <p:spPr>
          <a:xfrm rot="21120742" flipV="1">
            <a:off x="4448863" y="3609314"/>
            <a:ext cx="5842932" cy="5247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6" name="Striped Right Arrow 25"/>
          <p:cNvSpPr/>
          <p:nvPr/>
        </p:nvSpPr>
        <p:spPr>
          <a:xfrm>
            <a:off x="4814047" y="4464424"/>
            <a:ext cx="4084433" cy="109828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4727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IT behind the </a:t>
            </a:r>
            <a:r>
              <a:rPr lang="en-US" dirty="0" err="1"/>
              <a:t>Webshop</a:t>
            </a:r>
            <a:r>
              <a:rPr lang="en-US" dirty="0"/>
              <a:t>?</a:t>
            </a:r>
            <a:endParaRPr lang="nl-NL" dirty="0"/>
          </a:p>
        </p:txBody>
      </p:sp>
      <p:sp>
        <p:nvSpPr>
          <p:cNvPr id="4" name="Rounded Rectangle 3"/>
          <p:cNvSpPr/>
          <p:nvPr/>
        </p:nvSpPr>
        <p:spPr>
          <a:xfrm>
            <a:off x="2193760" y="4697017"/>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Customers</a:t>
            </a:r>
          </a:p>
          <a:p>
            <a:pPr algn="ctr"/>
            <a:endParaRPr lang="en-US" sz="1600" dirty="0">
              <a:solidFill>
                <a:schemeClr val="dk1"/>
              </a:solidFill>
            </a:endParaRPr>
          </a:p>
        </p:txBody>
      </p:sp>
      <p:sp>
        <p:nvSpPr>
          <p:cNvPr id="5" name="Rounded Rectangle 4"/>
          <p:cNvSpPr/>
          <p:nvPr/>
        </p:nvSpPr>
        <p:spPr>
          <a:xfrm>
            <a:off x="4161396" y="4697017"/>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Orders</a:t>
            </a:r>
          </a:p>
          <a:p>
            <a:pPr algn="ctr"/>
            <a:endParaRPr lang="en-US" sz="1600" dirty="0">
              <a:solidFill>
                <a:schemeClr val="dk1"/>
              </a:solidFill>
            </a:endParaRPr>
          </a:p>
        </p:txBody>
      </p:sp>
      <p:sp>
        <p:nvSpPr>
          <p:cNvPr id="6" name="Rounded Rectangle 5"/>
          <p:cNvSpPr/>
          <p:nvPr/>
        </p:nvSpPr>
        <p:spPr>
          <a:xfrm>
            <a:off x="6129032" y="4697017"/>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Products</a:t>
            </a:r>
          </a:p>
          <a:p>
            <a:pPr algn="ctr"/>
            <a:endParaRPr lang="en-US" sz="1600" dirty="0">
              <a:solidFill>
                <a:schemeClr val="dk1"/>
              </a:solidFill>
            </a:endParaRPr>
          </a:p>
        </p:txBody>
      </p:sp>
      <p:sp>
        <p:nvSpPr>
          <p:cNvPr id="7" name="Rounded Rectangle 6"/>
          <p:cNvSpPr/>
          <p:nvPr/>
        </p:nvSpPr>
        <p:spPr>
          <a:xfrm>
            <a:off x="8096668" y="4697017"/>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Loyalty</a:t>
            </a:r>
          </a:p>
          <a:p>
            <a:pPr algn="ctr"/>
            <a:endParaRPr lang="en-US" sz="1600" dirty="0">
              <a:solidFill>
                <a:schemeClr val="dk1"/>
              </a:solidFill>
            </a:endParaRPr>
          </a:p>
        </p:txBody>
      </p:sp>
      <p:sp>
        <p:nvSpPr>
          <p:cNvPr id="8" name="Rounded Rectangle 7"/>
          <p:cNvSpPr/>
          <p:nvPr/>
        </p:nvSpPr>
        <p:spPr>
          <a:xfrm>
            <a:off x="10064304" y="4697017"/>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Finance</a:t>
            </a:r>
          </a:p>
          <a:p>
            <a:pPr algn="ctr"/>
            <a:endParaRPr lang="en-US" sz="1600" dirty="0">
              <a:solidFill>
                <a:schemeClr val="dk1"/>
              </a:solidFill>
            </a:endParaRPr>
          </a:p>
        </p:txBody>
      </p:sp>
      <p:sp>
        <p:nvSpPr>
          <p:cNvPr id="9" name="Rounded Rectangle 8"/>
          <p:cNvSpPr/>
          <p:nvPr/>
        </p:nvSpPr>
        <p:spPr>
          <a:xfrm>
            <a:off x="260959" y="4697017"/>
            <a:ext cx="1802674" cy="94052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dk1"/>
                </a:solidFill>
              </a:rPr>
              <a:t>µ </a:t>
            </a:r>
            <a:r>
              <a:rPr lang="en-US" dirty="0"/>
              <a:t>Logistics</a:t>
            </a:r>
          </a:p>
          <a:p>
            <a:pPr algn="ctr"/>
            <a:endParaRPr lang="nl-NL" dirty="0"/>
          </a:p>
        </p:txBody>
      </p:sp>
      <p:sp>
        <p:nvSpPr>
          <p:cNvPr id="10" name="Rounded Rectangle 9"/>
          <p:cNvSpPr/>
          <p:nvPr/>
        </p:nvSpPr>
        <p:spPr>
          <a:xfrm>
            <a:off x="2533568" y="1727585"/>
            <a:ext cx="7124864" cy="141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Web Shop Portal</a:t>
            </a:r>
            <a:endParaRPr lang="nl-NL" sz="3200" dirty="0"/>
          </a:p>
        </p:txBody>
      </p:sp>
      <p:sp>
        <p:nvSpPr>
          <p:cNvPr id="11" name="Rounded Rectangle 10"/>
          <p:cNvSpPr/>
          <p:nvPr/>
        </p:nvSpPr>
        <p:spPr>
          <a:xfrm>
            <a:off x="2919612" y="2705337"/>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Customers</a:t>
            </a:r>
          </a:p>
        </p:txBody>
      </p:sp>
      <p:sp>
        <p:nvSpPr>
          <p:cNvPr id="12" name="Rounded Rectangle 11"/>
          <p:cNvSpPr/>
          <p:nvPr/>
        </p:nvSpPr>
        <p:spPr>
          <a:xfrm>
            <a:off x="4280263" y="2705337"/>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Orders</a:t>
            </a:r>
          </a:p>
        </p:txBody>
      </p:sp>
      <p:sp>
        <p:nvSpPr>
          <p:cNvPr id="13" name="Rounded Rectangle 12"/>
          <p:cNvSpPr/>
          <p:nvPr/>
        </p:nvSpPr>
        <p:spPr>
          <a:xfrm>
            <a:off x="5640913" y="2705337"/>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Products</a:t>
            </a:r>
          </a:p>
        </p:txBody>
      </p:sp>
      <p:sp>
        <p:nvSpPr>
          <p:cNvPr id="14" name="Rounded Rectangle 13"/>
          <p:cNvSpPr/>
          <p:nvPr/>
        </p:nvSpPr>
        <p:spPr>
          <a:xfrm>
            <a:off x="7001563" y="2705337"/>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Loyalty</a:t>
            </a:r>
          </a:p>
        </p:txBody>
      </p:sp>
      <p:sp>
        <p:nvSpPr>
          <p:cNvPr id="15" name="Rounded Rectangle 14"/>
          <p:cNvSpPr/>
          <p:nvPr/>
        </p:nvSpPr>
        <p:spPr>
          <a:xfrm>
            <a:off x="8362214" y="2705337"/>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Finance</a:t>
            </a:r>
          </a:p>
        </p:txBody>
      </p:sp>
    </p:spTree>
    <p:extLst>
      <p:ext uri="{BB962C8B-B14F-4D97-AF65-F5344CB8AC3E}">
        <p14:creationId xmlns:p14="http://schemas.microsoft.com/office/powerpoint/2010/main" val="57880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132216" y="112459"/>
            <a:ext cx="1383371" cy="52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Portal</a:t>
            </a:r>
            <a:endParaRPr lang="nl-NL" dirty="0"/>
          </a:p>
        </p:txBody>
      </p:sp>
      <p:sp>
        <p:nvSpPr>
          <p:cNvPr id="30" name="Rounded Rectangle 29"/>
          <p:cNvSpPr/>
          <p:nvPr/>
        </p:nvSpPr>
        <p:spPr>
          <a:xfrm>
            <a:off x="413359" y="4840645"/>
            <a:ext cx="1052759" cy="72275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Rounded Rectangle 9"/>
          <p:cNvSpPr/>
          <p:nvPr/>
        </p:nvSpPr>
        <p:spPr>
          <a:xfrm>
            <a:off x="2683880" y="45966"/>
            <a:ext cx="7124864" cy="141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Web Shop Portal</a:t>
            </a:r>
          </a:p>
          <a:p>
            <a:pPr algn="ctr"/>
            <a:endParaRPr lang="nl-NL" sz="3200" dirty="0"/>
          </a:p>
        </p:txBody>
      </p:sp>
      <p:sp>
        <p:nvSpPr>
          <p:cNvPr id="11" name="Rounded Rectangle 10"/>
          <p:cNvSpPr/>
          <p:nvPr/>
        </p:nvSpPr>
        <p:spPr>
          <a:xfrm>
            <a:off x="3069924" y="767686"/>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Customers</a:t>
            </a:r>
          </a:p>
        </p:txBody>
      </p:sp>
      <p:sp>
        <p:nvSpPr>
          <p:cNvPr id="12" name="Rounded Rectangle 11"/>
          <p:cNvSpPr/>
          <p:nvPr/>
        </p:nvSpPr>
        <p:spPr>
          <a:xfrm>
            <a:off x="4430575" y="767686"/>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Orders</a:t>
            </a:r>
          </a:p>
        </p:txBody>
      </p:sp>
      <p:sp>
        <p:nvSpPr>
          <p:cNvPr id="13" name="Rounded Rectangle 12"/>
          <p:cNvSpPr/>
          <p:nvPr/>
        </p:nvSpPr>
        <p:spPr>
          <a:xfrm>
            <a:off x="5791225" y="767686"/>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Products</a:t>
            </a:r>
          </a:p>
        </p:txBody>
      </p:sp>
      <p:sp>
        <p:nvSpPr>
          <p:cNvPr id="14" name="Rounded Rectangle 13"/>
          <p:cNvSpPr/>
          <p:nvPr/>
        </p:nvSpPr>
        <p:spPr>
          <a:xfrm>
            <a:off x="7151875" y="767686"/>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Loyalty</a:t>
            </a:r>
          </a:p>
        </p:txBody>
      </p:sp>
      <p:sp>
        <p:nvSpPr>
          <p:cNvPr id="15" name="Rounded Rectangle 14"/>
          <p:cNvSpPr/>
          <p:nvPr/>
        </p:nvSpPr>
        <p:spPr>
          <a:xfrm>
            <a:off x="8512526" y="767686"/>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Finance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4031" y="539784"/>
            <a:ext cx="1215345" cy="447529"/>
          </a:xfrm>
          <a:prstGeom prst="rect">
            <a:avLst/>
          </a:prstGeom>
        </p:spPr>
      </p:pic>
      <p:pic>
        <p:nvPicPr>
          <p:cNvPr id="18"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3681" y="736701"/>
            <a:ext cx="717096" cy="41094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2346160" y="2901672"/>
            <a:ext cx="1837509" cy="2661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2" name="Rounded Rectangle 21"/>
          <p:cNvSpPr/>
          <p:nvPr/>
        </p:nvSpPr>
        <p:spPr>
          <a:xfrm>
            <a:off x="4313796" y="2901672"/>
            <a:ext cx="1837509" cy="26617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3" name="Rounded Rectangle 22"/>
          <p:cNvSpPr/>
          <p:nvPr/>
        </p:nvSpPr>
        <p:spPr>
          <a:xfrm>
            <a:off x="6281432" y="2901672"/>
            <a:ext cx="1837509" cy="26617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4" name="Rounded Rectangle 23"/>
          <p:cNvSpPr/>
          <p:nvPr/>
        </p:nvSpPr>
        <p:spPr>
          <a:xfrm>
            <a:off x="8249068" y="2901672"/>
            <a:ext cx="1837509" cy="1033160"/>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5" name="Rounded Rectangle 24"/>
          <p:cNvSpPr/>
          <p:nvPr/>
        </p:nvSpPr>
        <p:spPr>
          <a:xfrm>
            <a:off x="10216704" y="2901672"/>
            <a:ext cx="1837509" cy="26617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6" name="Rounded Rectangle 25"/>
          <p:cNvSpPr/>
          <p:nvPr/>
        </p:nvSpPr>
        <p:spPr>
          <a:xfrm>
            <a:off x="413359" y="2901673"/>
            <a:ext cx="1802674" cy="95861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dk1"/>
              </a:solidFill>
            </a:endParaRPr>
          </a:p>
        </p:txBody>
      </p:sp>
      <p:pic>
        <p:nvPicPr>
          <p:cNvPr id="27"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27" y="5389435"/>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1058041" y="4903871"/>
            <a:ext cx="265921" cy="339049"/>
          </a:xfrm>
          <a:prstGeom prst="rect">
            <a:avLst/>
          </a:prstGeom>
        </p:spPr>
      </p:pic>
      <p:pic>
        <p:nvPicPr>
          <p:cNvPr id="31"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579"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sp>
        <p:nvSpPr>
          <p:cNvPr id="32" name="Down Arrow 31"/>
          <p:cNvSpPr/>
          <p:nvPr/>
        </p:nvSpPr>
        <p:spPr>
          <a:xfrm>
            <a:off x="660483" y="3808143"/>
            <a:ext cx="344051" cy="12852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ounded Rectangle 32"/>
          <p:cNvSpPr/>
          <p:nvPr/>
        </p:nvSpPr>
        <p:spPr>
          <a:xfrm>
            <a:off x="1947672" y="2002190"/>
            <a:ext cx="9088748" cy="379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Platform</a:t>
            </a:r>
            <a:endParaRPr lang="nl-NL" dirty="0"/>
          </a:p>
        </p:txBody>
      </p:sp>
      <p:pic>
        <p:nvPicPr>
          <p:cNvPr id="16" name="Picture 15"/>
          <p:cNvPicPr>
            <a:picLocks noChangeAspect="1"/>
          </p:cNvPicPr>
          <p:nvPr/>
        </p:nvPicPr>
        <p:blipFill>
          <a:blip r:embed="rId8"/>
          <a:stretch>
            <a:fillRect/>
          </a:stretch>
        </p:blipFill>
        <p:spPr>
          <a:xfrm>
            <a:off x="11072996" y="1869410"/>
            <a:ext cx="910818" cy="589933"/>
          </a:xfrm>
          <a:prstGeom prst="rect">
            <a:avLst/>
          </a:prstGeom>
        </p:spPr>
      </p:pic>
      <p:pic>
        <p:nvPicPr>
          <p:cNvPr id="34"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3799"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90787"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44340"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13563" y="865938"/>
            <a:ext cx="375608" cy="281706"/>
          </a:xfrm>
          <a:prstGeom prst="rect">
            <a:avLst/>
          </a:prstGeom>
        </p:spPr>
      </p:pic>
      <p:sp>
        <p:nvSpPr>
          <p:cNvPr id="38" name="Rounded Rectangle 37"/>
          <p:cNvSpPr/>
          <p:nvPr/>
        </p:nvSpPr>
        <p:spPr>
          <a:xfrm>
            <a:off x="420625" y="2176932"/>
            <a:ext cx="905256" cy="44739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Backoffice</a:t>
            </a:r>
            <a:r>
              <a:rPr lang="en-US" sz="1100" dirty="0"/>
              <a:t> UI</a:t>
            </a:r>
            <a:endParaRPr lang="nl-NL" sz="1100" dirty="0"/>
          </a:p>
        </p:txBody>
      </p:sp>
      <p:pic>
        <p:nvPicPr>
          <p:cNvPr id="19" name="Picture 18"/>
          <p:cNvPicPr>
            <a:picLocks noChangeAspect="1"/>
          </p:cNvPicPr>
          <p:nvPr/>
        </p:nvPicPr>
        <p:blipFill>
          <a:blip r:embed="rId10"/>
          <a:stretch>
            <a:fillRect/>
          </a:stretch>
        </p:blipFill>
        <p:spPr>
          <a:xfrm>
            <a:off x="175985" y="2429331"/>
            <a:ext cx="504067" cy="399053"/>
          </a:xfrm>
          <a:prstGeom prst="rect">
            <a:avLst/>
          </a:prstGeom>
        </p:spPr>
      </p:pic>
      <p:sp>
        <p:nvSpPr>
          <p:cNvPr id="39" name="Down Arrow 38"/>
          <p:cNvSpPr/>
          <p:nvPr/>
        </p:nvSpPr>
        <p:spPr>
          <a:xfrm>
            <a:off x="857291" y="2619899"/>
            <a:ext cx="344051" cy="443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7423" y="3461340"/>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ogo elastic inde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8217" y="5215512"/>
            <a:ext cx="852531" cy="26087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6514556" y="3022671"/>
            <a:ext cx="1423675" cy="747430"/>
          </a:xfrm>
          <a:prstGeom prst="rect">
            <a:avLst/>
          </a:prstGeom>
          <a:noFill/>
          <a:extLst>
            <a:ext uri="{909E8E84-426E-40DD-AFC4-6F175D3DCCD1}">
              <a14:hiddenFill xmlns:a14="http://schemas.microsoft.com/office/drawing/2010/main">
                <a:solidFill>
                  <a:srgbClr val="FFFFFF"/>
                </a:solidFill>
              </a14:hiddenFill>
            </a:ext>
          </a:extLst>
        </p:spPr>
      </p:pic>
      <p:sp>
        <p:nvSpPr>
          <p:cNvPr id="43" name="Down Arrow 42"/>
          <p:cNvSpPr/>
          <p:nvPr/>
        </p:nvSpPr>
        <p:spPr>
          <a:xfrm>
            <a:off x="5363147" y="1395639"/>
            <a:ext cx="1778353" cy="680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0" name="Snagit_PPTCA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439486" y="6022373"/>
            <a:ext cx="679362" cy="620069"/>
          </a:xfrm>
          <a:prstGeom prst="rect">
            <a:avLst/>
          </a:prstGeom>
        </p:spPr>
      </p:pic>
      <p:sp>
        <p:nvSpPr>
          <p:cNvPr id="51" name="Rounded Rectangle 50"/>
          <p:cNvSpPr/>
          <p:nvPr/>
        </p:nvSpPr>
        <p:spPr>
          <a:xfrm>
            <a:off x="1712902" y="6057632"/>
            <a:ext cx="9566110" cy="379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Hub</a:t>
            </a:r>
            <a:endParaRPr lang="nl-NL" dirty="0"/>
          </a:p>
        </p:txBody>
      </p:sp>
      <p:sp>
        <p:nvSpPr>
          <p:cNvPr id="55" name="Rounded Rectangle 54"/>
          <p:cNvSpPr/>
          <p:nvPr/>
        </p:nvSpPr>
        <p:spPr>
          <a:xfrm>
            <a:off x="123515" y="5847632"/>
            <a:ext cx="1383371" cy="907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Event Schema Registry</a:t>
            </a:r>
          </a:p>
          <a:p>
            <a:pPr algn="ctr"/>
            <a:endParaRPr lang="en-US" sz="1400" dirty="0"/>
          </a:p>
        </p:txBody>
      </p:sp>
      <p:pic>
        <p:nvPicPr>
          <p:cNvPr id="57" name="Picture 14" descr="Image result for logo kaf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390804" y="6089498"/>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7"/>
          <a:stretch>
            <a:fillRect/>
          </a:stretch>
        </p:blipFill>
        <p:spPr>
          <a:xfrm>
            <a:off x="672960" y="6461924"/>
            <a:ext cx="726447" cy="231785"/>
          </a:xfrm>
          <a:prstGeom prst="rect">
            <a:avLst/>
          </a:prstGeom>
        </p:spPr>
      </p:pic>
      <p:sp>
        <p:nvSpPr>
          <p:cNvPr id="60" name="AutoShape 2" descr="Image result for kafka logo"/>
          <p:cNvSpPr>
            <a:spLocks noChangeAspect="1" noChangeArrowheads="1"/>
          </p:cNvSpPr>
          <p:nvPr/>
        </p:nvSpPr>
        <p:spPr bwMode="auto">
          <a:xfrm>
            <a:off x="155575" y="-2125663"/>
            <a:ext cx="4429125" cy="44291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2" name="Picture 61"/>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550" y="6311068"/>
            <a:ext cx="773704" cy="442117"/>
          </a:xfrm>
          <a:prstGeom prst="rect">
            <a:avLst/>
          </a:prstGeom>
        </p:spPr>
      </p:pic>
      <p:pic>
        <p:nvPicPr>
          <p:cNvPr id="64" name="Picture 63"/>
          <p:cNvPicPr>
            <a:picLocks noChangeAspect="1"/>
          </p:cNvPicPr>
          <p:nvPr/>
        </p:nvPicPr>
        <p:blipFill>
          <a:blip r:embed="rId19"/>
          <a:stretch>
            <a:fillRect/>
          </a:stretch>
        </p:blipFill>
        <p:spPr>
          <a:xfrm>
            <a:off x="82256" y="3766858"/>
            <a:ext cx="597796" cy="398531"/>
          </a:xfrm>
          <a:prstGeom prst="rect">
            <a:avLst/>
          </a:prstGeom>
        </p:spPr>
      </p:pic>
      <p:sp>
        <p:nvSpPr>
          <p:cNvPr id="65" name="Rounded Rectangle 64"/>
          <p:cNvSpPr/>
          <p:nvPr/>
        </p:nvSpPr>
        <p:spPr>
          <a:xfrm>
            <a:off x="1409241" y="4123629"/>
            <a:ext cx="806792" cy="58334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dk1"/>
              </a:solidFill>
            </a:endParaRPr>
          </a:p>
        </p:txBody>
      </p:sp>
      <p:pic>
        <p:nvPicPr>
          <p:cNvPr id="63" name="Picture 2" descr="Image result for project fn oracle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518592" y="4395057"/>
            <a:ext cx="587021" cy="26180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21">
            <a:clrChange>
              <a:clrFrom>
                <a:srgbClr val="FFFFFF"/>
              </a:clrFrom>
              <a:clrTo>
                <a:srgbClr val="FFFFFF">
                  <a:alpha val="0"/>
                </a:srgbClr>
              </a:clrTo>
            </a:clrChange>
          </a:blip>
          <a:stretch>
            <a:fillRect/>
          </a:stretch>
        </p:blipFill>
        <p:spPr>
          <a:xfrm>
            <a:off x="9726198" y="1278408"/>
            <a:ext cx="500395" cy="407074"/>
          </a:xfrm>
          <a:prstGeom prst="rect">
            <a:avLst/>
          </a:prstGeom>
        </p:spPr>
      </p:pic>
      <p:pic>
        <p:nvPicPr>
          <p:cNvPr id="67" name="Picture 6" descr="Image result for node js log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119666" y="1200067"/>
            <a:ext cx="662021" cy="1779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568950"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8008"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9"/>
          <a:stretch>
            <a:fillRect/>
          </a:stretch>
        </p:blipFill>
        <p:spPr>
          <a:xfrm>
            <a:off x="3515576" y="5364131"/>
            <a:ext cx="597796" cy="398531"/>
          </a:xfrm>
          <a:prstGeom prst="rect">
            <a:avLst/>
          </a:prstGeom>
        </p:spPr>
      </p:pic>
      <p:pic>
        <p:nvPicPr>
          <p:cNvPr id="70" name="Picture 69"/>
          <p:cNvPicPr>
            <a:picLocks noChangeAspect="1"/>
          </p:cNvPicPr>
          <p:nvPr/>
        </p:nvPicPr>
        <p:blipFill>
          <a:blip r:embed="rId19"/>
          <a:stretch>
            <a:fillRect/>
          </a:stretch>
        </p:blipFill>
        <p:spPr>
          <a:xfrm>
            <a:off x="5537210" y="5364131"/>
            <a:ext cx="597796" cy="398531"/>
          </a:xfrm>
          <a:prstGeom prst="rect">
            <a:avLst/>
          </a:prstGeom>
        </p:spPr>
      </p:pic>
      <p:sp>
        <p:nvSpPr>
          <p:cNvPr id="72" name="Rounded Rectangle 71"/>
          <p:cNvSpPr/>
          <p:nvPr/>
        </p:nvSpPr>
        <p:spPr>
          <a:xfrm>
            <a:off x="9244340" y="4689893"/>
            <a:ext cx="842236" cy="825081"/>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pic>
        <p:nvPicPr>
          <p:cNvPr id="71" name="Picture 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512475" y="5292540"/>
            <a:ext cx="621109" cy="477984"/>
          </a:xfrm>
          <a:prstGeom prst="rect">
            <a:avLst/>
          </a:prstGeom>
        </p:spPr>
      </p:pic>
      <p:pic>
        <p:nvPicPr>
          <p:cNvPr id="73"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3410" y="4478526"/>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21">
            <a:clrChange>
              <a:clrFrom>
                <a:srgbClr val="FFFFFF"/>
              </a:clrFrom>
              <a:clrTo>
                <a:srgbClr val="FFFFFF">
                  <a:alpha val="0"/>
                </a:srgbClr>
              </a:clrTo>
            </a:clrChange>
          </a:blip>
          <a:stretch>
            <a:fillRect/>
          </a:stretch>
        </p:blipFill>
        <p:spPr>
          <a:xfrm>
            <a:off x="8242348" y="3729030"/>
            <a:ext cx="500395" cy="407074"/>
          </a:xfrm>
          <a:prstGeom prst="rect">
            <a:avLst/>
          </a:prstGeom>
        </p:spPr>
      </p:pic>
      <p:sp>
        <p:nvSpPr>
          <p:cNvPr id="75" name="Down Arrow 74"/>
          <p:cNvSpPr/>
          <p:nvPr/>
        </p:nvSpPr>
        <p:spPr>
          <a:xfrm>
            <a:off x="9443242" y="3841423"/>
            <a:ext cx="344051" cy="9375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6"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1734"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580283"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3973"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96810" y="4496948"/>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571840"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423620" y="3022671"/>
            <a:ext cx="1423675" cy="7474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509203"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Elbow Connector 85"/>
          <p:cNvCxnSpPr>
            <a:stCxn id="33" idx="2"/>
            <a:endCxn id="26" idx="0"/>
          </p:cNvCxnSpPr>
          <p:nvPr/>
        </p:nvCxnSpPr>
        <p:spPr>
          <a:xfrm rot="5400000">
            <a:off x="3643249" y="52875"/>
            <a:ext cx="520245" cy="5177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3" idx="2"/>
            <a:endCxn id="21" idx="0"/>
          </p:cNvCxnSpPr>
          <p:nvPr/>
        </p:nvCxnSpPr>
        <p:spPr>
          <a:xfrm rot="5400000">
            <a:off x="4618359" y="1027985"/>
            <a:ext cx="520244" cy="32271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33" idx="2"/>
            <a:endCxn id="22" idx="0"/>
          </p:cNvCxnSpPr>
          <p:nvPr/>
        </p:nvCxnSpPr>
        <p:spPr>
          <a:xfrm rot="5400000">
            <a:off x="5602177" y="2011803"/>
            <a:ext cx="520244" cy="12594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33" idx="2"/>
            <a:endCxn id="23" idx="0"/>
          </p:cNvCxnSpPr>
          <p:nvPr/>
        </p:nvCxnSpPr>
        <p:spPr>
          <a:xfrm rot="16200000" flipH="1">
            <a:off x="6585994" y="2287479"/>
            <a:ext cx="520244" cy="708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33" idx="2"/>
            <a:endCxn id="24" idx="0"/>
          </p:cNvCxnSpPr>
          <p:nvPr/>
        </p:nvCxnSpPr>
        <p:spPr>
          <a:xfrm rot="16200000" flipH="1">
            <a:off x="7569812" y="1303661"/>
            <a:ext cx="520244" cy="26757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3" idx="2"/>
            <a:endCxn id="25" idx="0"/>
          </p:cNvCxnSpPr>
          <p:nvPr/>
        </p:nvCxnSpPr>
        <p:spPr>
          <a:xfrm rot="16200000" flipH="1">
            <a:off x="8553630" y="319843"/>
            <a:ext cx="520244" cy="46434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38" idx="3"/>
            <a:endCxn id="33" idx="1"/>
          </p:cNvCxnSpPr>
          <p:nvPr/>
        </p:nvCxnSpPr>
        <p:spPr>
          <a:xfrm flipV="1">
            <a:off x="1325881" y="2191809"/>
            <a:ext cx="621791" cy="2088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26" idx="2"/>
            <a:endCxn id="51" idx="0"/>
          </p:cNvCxnSpPr>
          <p:nvPr/>
        </p:nvCxnSpPr>
        <p:spPr>
          <a:xfrm rot="16200000" flipH="1">
            <a:off x="2806655" y="2368329"/>
            <a:ext cx="2197343" cy="5181261"/>
          </a:xfrm>
          <a:prstGeom prst="bentConnector3">
            <a:avLst>
              <a:gd name="adj1" fmla="val 8911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21" idx="2"/>
            <a:endCxn id="51" idx="0"/>
          </p:cNvCxnSpPr>
          <p:nvPr/>
        </p:nvCxnSpPr>
        <p:spPr>
          <a:xfrm rot="16200000" flipH="1">
            <a:off x="4633319" y="4194994"/>
            <a:ext cx="494234" cy="323104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2" idx="2"/>
            <a:endCxn id="51" idx="0"/>
          </p:cNvCxnSpPr>
          <p:nvPr/>
        </p:nvCxnSpPr>
        <p:spPr>
          <a:xfrm rot="16200000" flipH="1">
            <a:off x="5617137" y="5178812"/>
            <a:ext cx="494234" cy="1263406"/>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3" idx="2"/>
            <a:endCxn id="51" idx="0"/>
          </p:cNvCxnSpPr>
          <p:nvPr/>
        </p:nvCxnSpPr>
        <p:spPr>
          <a:xfrm rot="5400000">
            <a:off x="6600955" y="5458400"/>
            <a:ext cx="494234" cy="704230"/>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24" idx="2"/>
            <a:endCxn id="51" idx="0"/>
          </p:cNvCxnSpPr>
          <p:nvPr/>
        </p:nvCxnSpPr>
        <p:spPr>
          <a:xfrm rot="5400000">
            <a:off x="6770490" y="3660299"/>
            <a:ext cx="2122800" cy="2671866"/>
          </a:xfrm>
          <a:prstGeom prst="bentConnector3">
            <a:avLst>
              <a:gd name="adj1" fmla="val 8833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25" idx="2"/>
            <a:endCxn id="51" idx="0"/>
          </p:cNvCxnSpPr>
          <p:nvPr/>
        </p:nvCxnSpPr>
        <p:spPr>
          <a:xfrm rot="5400000">
            <a:off x="8568591" y="3490764"/>
            <a:ext cx="494234" cy="463950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1" name="Picture 4" descr="Image result for oracle database logo"/>
          <p:cNvPicPr>
            <a:picLocks noChangeAspect="1" noChangeArrowheads="1"/>
          </p:cNvPicPr>
          <p:nvPr/>
        </p:nvPicPr>
        <p:blipFill>
          <a:blip r:embed="rId25" cstate="print">
            <a:extLst>
              <a:ext uri="{BEBA8EAE-BF5A-486C-A8C5-ECC9F3942E4B}">
                <a14:imgProps xmlns:a14="http://schemas.microsoft.com/office/drawing/2010/main">
                  <a14:imgLayer r:embed="rId2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9297950" y="4894075"/>
            <a:ext cx="753977" cy="249502"/>
          </a:xfrm>
          <a:prstGeom prst="rect">
            <a:avLst/>
          </a:prstGeom>
          <a:noFill/>
          <a:extLst>
            <a:ext uri="{909E8E84-426E-40DD-AFC4-6F175D3DCCD1}">
              <a14:hiddenFill xmlns:a14="http://schemas.microsoft.com/office/drawing/2010/main">
                <a:solidFill>
                  <a:srgbClr val="FFFFFF"/>
                </a:solidFill>
              </a14:hiddenFill>
            </a:ext>
          </a:extLst>
        </p:spPr>
      </p:pic>
      <p:sp>
        <p:nvSpPr>
          <p:cNvPr id="122" name="Down Arrow 121"/>
          <p:cNvSpPr/>
          <p:nvPr/>
        </p:nvSpPr>
        <p:spPr>
          <a:xfrm>
            <a:off x="1721756" y="3776826"/>
            <a:ext cx="225333" cy="484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3" name="Picture 122"/>
          <p:cNvPicPr>
            <a:picLocks noChangeAspect="1"/>
          </p:cNvPicPr>
          <p:nvPr/>
        </p:nvPicPr>
        <p:blipFill>
          <a:blip r:embed="rId19"/>
          <a:stretch>
            <a:fillRect/>
          </a:stretch>
        </p:blipFill>
        <p:spPr>
          <a:xfrm>
            <a:off x="1911322" y="4685729"/>
            <a:ext cx="364774" cy="243183"/>
          </a:xfrm>
          <a:prstGeom prst="rect">
            <a:avLst/>
          </a:prstGeom>
        </p:spPr>
      </p:pic>
      <p:pic>
        <p:nvPicPr>
          <p:cNvPr id="124"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38209" y="5364131"/>
            <a:ext cx="418172" cy="418172"/>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2003766" y="4059492"/>
            <a:ext cx="228884" cy="400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l-GR" sz="2000" dirty="0"/>
              <a:t>λ</a:t>
            </a:r>
            <a:endParaRPr lang="nl-NL" sz="2000" dirty="0"/>
          </a:p>
        </p:txBody>
      </p:sp>
      <p:pic>
        <p:nvPicPr>
          <p:cNvPr id="126"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9934" y="5364131"/>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Image result for docker hub  logo">
            <a:extLst>
              <a:ext uri="{FF2B5EF4-FFF2-40B4-BE49-F238E27FC236}">
                <a16:creationId xmlns:a16="http://schemas.microsoft.com/office/drawing/2014/main" id="{6352ECCF-306F-034F-82FB-D8BC2CC5F58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811215" y="4483457"/>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 descr="Image result for docker hub  logo">
            <a:extLst>
              <a:ext uri="{FF2B5EF4-FFF2-40B4-BE49-F238E27FC236}">
                <a16:creationId xmlns:a16="http://schemas.microsoft.com/office/drawing/2014/main" id="{C4AAB5E3-8C51-9A4B-B0E4-AA24B329758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757208" y="4470026"/>
            <a:ext cx="1176328" cy="346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3924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OMESA Architecture</a:t>
            </a:r>
            <a:endParaRPr lang="nl-NL" dirty="0"/>
          </a:p>
        </p:txBody>
      </p:sp>
      <p:pic>
        <p:nvPicPr>
          <p:cNvPr id="4" name="Picture 3"/>
          <p:cNvPicPr>
            <a:picLocks noChangeAspect="1"/>
          </p:cNvPicPr>
          <p:nvPr/>
        </p:nvPicPr>
        <p:blipFill>
          <a:blip r:embed="rId2"/>
          <a:stretch>
            <a:fillRect/>
          </a:stretch>
        </p:blipFill>
        <p:spPr>
          <a:xfrm>
            <a:off x="11652069" y="48825"/>
            <a:ext cx="444137" cy="632599"/>
          </a:xfrm>
          <a:prstGeom prst="rect">
            <a:avLst/>
          </a:prstGeom>
        </p:spPr>
      </p:pic>
      <p:pic>
        <p:nvPicPr>
          <p:cNvPr id="5" name="Picture 8" descr="http://omesa.io/images/omesa_reference_arch_6.png">
            <a:extLst>
              <a:ext uri="{FF2B5EF4-FFF2-40B4-BE49-F238E27FC236}">
                <a16:creationId xmlns:a16="http://schemas.microsoft.com/office/drawing/2014/main" id="{3433A9F4-B673-AB4B-9F6F-874F843B9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79" y="1830541"/>
            <a:ext cx="10232641" cy="4274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1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Effect transition="in" filter="fade">
                                      <p:cBhvr>
                                        <p:cTn id="9" dur="2000"/>
                                        <p:tgtEl>
                                          <p:spTgt spid="5"/>
                                        </p:tgtEl>
                                      </p:cBhvr>
                                    </p:animEffect>
                                  </p:childTnLst>
                                </p:cTn>
                              </p:par>
                              <p:par>
                                <p:cTn id="10" presetID="63" presetClass="path" presetSubtype="0" accel="50000" decel="50000" fill="hold" nodeType="withEffect">
                                  <p:stCondLst>
                                    <p:cond delay="0"/>
                                  </p:stCondLst>
                                  <p:childTnLst>
                                    <p:animMotion origin="layout" path="M -0.64245 0.0176 L -0.0013 0.03565 " pathEditMode="relative" rAng="0" ptsTypes="AA">
                                      <p:cBhvr>
                                        <p:cTn id="11" dur="2000" fill="hold"/>
                                        <p:tgtEl>
                                          <p:spTgt spid="5"/>
                                        </p:tgtEl>
                                        <p:attrNameLst>
                                          <p:attrName>ppt_x</p:attrName>
                                          <p:attrName>ppt_y</p:attrName>
                                        </p:attrNameLst>
                                      </p:cBhvr>
                                      <p:rCtr x="32057"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0DE52-E500-6541-84B3-7989E8FF20F8}"/>
              </a:ext>
            </a:extLst>
          </p:cNvPr>
          <p:cNvSpPr>
            <a:spLocks noGrp="1"/>
          </p:cNvSpPr>
          <p:nvPr>
            <p:ph type="title"/>
          </p:nvPr>
        </p:nvSpPr>
        <p:spPr/>
        <p:txBody>
          <a:bodyPr/>
          <a:lstStyle/>
          <a:p>
            <a:r>
              <a:rPr lang="en-US" dirty="0"/>
              <a:t>OMESA - Capabilities and patterns</a:t>
            </a:r>
            <a:endParaRPr lang="de-DE" dirty="0"/>
          </a:p>
        </p:txBody>
      </p:sp>
      <p:pic>
        <p:nvPicPr>
          <p:cNvPr id="4" name="Content Placeholder 4">
            <a:extLst>
              <a:ext uri="{FF2B5EF4-FFF2-40B4-BE49-F238E27FC236}">
                <a16:creationId xmlns:a16="http://schemas.microsoft.com/office/drawing/2014/main" id="{44D93114-48BC-634D-904F-27E3E962E035}"/>
              </a:ext>
            </a:extLst>
          </p:cNvPr>
          <p:cNvPicPr>
            <a:picLocks noChangeAspect="1"/>
          </p:cNvPicPr>
          <p:nvPr/>
        </p:nvPicPr>
        <p:blipFill>
          <a:blip r:embed="rId2"/>
          <a:stretch>
            <a:fillRect/>
          </a:stretch>
        </p:blipFill>
        <p:spPr>
          <a:xfrm>
            <a:off x="1318046" y="2230588"/>
            <a:ext cx="9737881" cy="3892971"/>
          </a:xfrm>
          <a:prstGeom prst="rect">
            <a:avLst/>
          </a:prstGeom>
        </p:spPr>
      </p:pic>
      <p:pic>
        <p:nvPicPr>
          <p:cNvPr id="5" name="Picture 4" descr="http://omesa.io/images/omesa_service_implementation_3.png">
            <a:extLst>
              <a:ext uri="{FF2B5EF4-FFF2-40B4-BE49-F238E27FC236}">
                <a16:creationId xmlns:a16="http://schemas.microsoft.com/office/drawing/2014/main" id="{A4C826C4-00E5-854B-9ED9-AF6C0C8C79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1900" y="1208021"/>
            <a:ext cx="7628199" cy="550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50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Architecture</a:t>
            </a:r>
            <a:endParaRPr lang="nl-NL" dirty="0"/>
          </a:p>
        </p:txBody>
      </p:sp>
      <p:sp>
        <p:nvSpPr>
          <p:cNvPr id="3" name="Content Placeholder 2"/>
          <p:cNvSpPr>
            <a:spLocks noGrp="1"/>
          </p:cNvSpPr>
          <p:nvPr>
            <p:ph idx="1"/>
          </p:nvPr>
        </p:nvSpPr>
        <p:spPr/>
        <p:txBody>
          <a:bodyPr>
            <a:normAutofit/>
          </a:bodyPr>
          <a:lstStyle/>
          <a:p>
            <a:r>
              <a:rPr lang="en-US" dirty="0" err="1"/>
              <a:t>Microservices</a:t>
            </a:r>
            <a:r>
              <a:rPr lang="en-US" dirty="0"/>
              <a:t> are not the silver bullet!</a:t>
            </a:r>
          </a:p>
          <a:p>
            <a:r>
              <a:rPr lang="en-US" dirty="0"/>
              <a:t>Important concepts:</a:t>
            </a:r>
          </a:p>
          <a:p>
            <a:pPr lvl="1"/>
            <a:r>
              <a:rPr lang="en-US" dirty="0"/>
              <a:t>Choreography (vs. Orchestration in classic SOA environments)</a:t>
            </a:r>
          </a:p>
          <a:p>
            <a:pPr lvl="1"/>
            <a:r>
              <a:rPr lang="en-US" dirty="0"/>
              <a:t>Bounded Context (Domain Driven Design)</a:t>
            </a:r>
          </a:p>
          <a:p>
            <a:pPr lvl="1"/>
            <a:r>
              <a:rPr lang="en-US" dirty="0"/>
              <a:t>DevOps: Teams taking ownership for Dev &amp; Ops (”You built it, you run it!”)</a:t>
            </a:r>
          </a:p>
          <a:p>
            <a:r>
              <a:rPr lang="en-US" dirty="0"/>
              <a:t>But: Good fit for our use case, since increased</a:t>
            </a:r>
          </a:p>
          <a:p>
            <a:pPr lvl="1"/>
            <a:r>
              <a:rPr lang="en-US" dirty="0"/>
              <a:t>Flexibility: Comprehensible, maintainable, independently releasable</a:t>
            </a:r>
          </a:p>
          <a:p>
            <a:pPr lvl="1"/>
            <a:r>
              <a:rPr lang="en-US" dirty="0"/>
              <a:t>Scalable</a:t>
            </a:r>
          </a:p>
          <a:p>
            <a:pPr lvl="1"/>
            <a:r>
              <a:rPr lang="en-US" dirty="0"/>
              <a:t>Fault tolerant &amp; robust</a:t>
            </a:r>
          </a:p>
          <a:p>
            <a:pPr lvl="1"/>
            <a:r>
              <a:rPr lang="en-US" dirty="0"/>
              <a:t>Benefit from technological innovation (without enterprise risk &amp; impact)</a:t>
            </a:r>
          </a:p>
          <a:p>
            <a:pPr marL="0" indent="0">
              <a:buNone/>
            </a:pPr>
            <a:endParaRPr lang="en-US" dirty="0"/>
          </a:p>
          <a:p>
            <a:pPr marL="457200" lvl="1" indent="0">
              <a:buNone/>
            </a:pPr>
            <a:endParaRPr lang="en-US" dirty="0"/>
          </a:p>
          <a:p>
            <a:endParaRPr lang="nl-NL" dirty="0"/>
          </a:p>
        </p:txBody>
      </p:sp>
    </p:spTree>
    <p:extLst>
      <p:ext uri="{BB962C8B-B14F-4D97-AF65-F5344CB8AC3E}">
        <p14:creationId xmlns:p14="http://schemas.microsoft.com/office/powerpoint/2010/main" val="19712764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6207</TotalTime>
  <Words>2766</Words>
  <Application>Microsoft Macintosh PowerPoint</Application>
  <PresentationFormat>Widescreen</PresentationFormat>
  <Paragraphs>531</Paragraphs>
  <Slides>44</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44</vt:i4>
      </vt:variant>
    </vt:vector>
  </HeadingPairs>
  <TitlesOfParts>
    <vt:vector size="55" baseType="lpstr">
      <vt:lpstr>Arial</vt:lpstr>
      <vt:lpstr>Berlin Sans FB Demi</vt:lpstr>
      <vt:lpstr>Calibri</vt:lpstr>
      <vt:lpstr>Calibri Light</vt:lpstr>
      <vt:lpstr>Courier New</vt:lpstr>
      <vt:lpstr>Lucida Grande</vt:lpstr>
      <vt:lpstr>Mangal</vt:lpstr>
      <vt:lpstr>Segoe UI</vt:lpstr>
      <vt:lpstr>Verdana</vt:lpstr>
      <vt:lpstr>Wingdings</vt:lpstr>
      <vt:lpstr>Office Theme</vt:lpstr>
      <vt:lpstr>Soaring through the Clouds – The Sequel Live Demo Cloud Native Microservices Architecture </vt:lpstr>
      <vt:lpstr>PowerPoint Presentation</vt:lpstr>
      <vt:lpstr>The Team</vt:lpstr>
      <vt:lpstr>Meet Our Web Shop </vt:lpstr>
      <vt:lpstr>What’s the IT behind the Webshop?</vt:lpstr>
      <vt:lpstr>PowerPoint Presentation</vt:lpstr>
      <vt:lpstr>OMESA Architecture</vt:lpstr>
      <vt:lpstr>OMESA - Capabilities and patterns</vt:lpstr>
      <vt:lpstr>Microservices Architecture</vt:lpstr>
      <vt:lpstr>Microservices Architecture Design &amp; Implementation Characteristics (12-factor)</vt:lpstr>
      <vt:lpstr>Microservices Architecture User Interface</vt:lpstr>
      <vt:lpstr>Web Shop Portal Solution Design </vt:lpstr>
      <vt:lpstr>Microservices Architecture Organizational aspects</vt:lpstr>
      <vt:lpstr>Ways of Working – A Multi Team Effort</vt:lpstr>
      <vt:lpstr>Design Time Toolset</vt:lpstr>
      <vt:lpstr>API-First</vt:lpstr>
      <vt:lpstr>API First? Hey wait, can’t we do better?</vt:lpstr>
      <vt:lpstr>3 mechanisms through which  Services interact</vt:lpstr>
      <vt:lpstr>Decoupling through Events – Much lower Coupling</vt:lpstr>
      <vt:lpstr>…. Event-(First) Driven</vt:lpstr>
      <vt:lpstr>Oracle Event Hub CS – Managed Kafka</vt:lpstr>
      <vt:lpstr>Avro and Schema Registry </vt:lpstr>
      <vt:lpstr>Demo Part</vt:lpstr>
      <vt:lpstr>API-Design First</vt:lpstr>
      <vt:lpstr>The process looks something like this</vt:lpstr>
      <vt:lpstr>Cross Microservices Workflow</vt:lpstr>
      <vt:lpstr>PowerPoint Presentation</vt:lpstr>
      <vt:lpstr>PowerPoint Presentation</vt:lpstr>
      <vt:lpstr>Storing state, is the database part of the MS?</vt:lpstr>
      <vt:lpstr>Storing state: noSQL or SQL</vt:lpstr>
      <vt:lpstr>Storing state: the container</vt:lpstr>
      <vt:lpstr>Example</vt:lpstr>
      <vt:lpstr>PowerPoint Presentation</vt:lpstr>
      <vt:lpstr>PowerPoint Presentation</vt:lpstr>
      <vt:lpstr>PowerPoint Presentation</vt:lpstr>
      <vt:lpstr>Rapid UI development using Next Gen VBCS leveraging the API change</vt:lpstr>
      <vt:lpstr>Continuous Delivery and Deployment</vt:lpstr>
      <vt:lpstr>Lessons Learned</vt:lpstr>
      <vt:lpstr>Lessons Learned</vt:lpstr>
      <vt:lpstr>Lessons Learned (page 2 / many)</vt:lpstr>
      <vt:lpstr>Next steps – Business Functionality</vt:lpstr>
      <vt:lpstr>Next steps – Architecture &amp; Technology</vt:lpstr>
      <vt:lpstr>Next steps – Architecture &amp; Technology</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Soaring through the Clouds – The Sequel</dc:title>
  <dc:creator>Lucas Jellema</dc:creator>
  <cp:lastModifiedBy>Bernhardt, Sven</cp:lastModifiedBy>
  <cp:revision>148</cp:revision>
  <dcterms:created xsi:type="dcterms:W3CDTF">2018-01-24T08:54:49Z</dcterms:created>
  <dcterms:modified xsi:type="dcterms:W3CDTF">2018-10-15T19:21:20Z</dcterms:modified>
</cp:coreProperties>
</file>